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303" r:id="rId3"/>
    <p:sldId id="305" r:id="rId4"/>
    <p:sldId id="301" r:id="rId5"/>
    <p:sldId id="276" r:id="rId6"/>
    <p:sldId id="275" r:id="rId7"/>
    <p:sldId id="274" r:id="rId8"/>
    <p:sldId id="278" r:id="rId9"/>
    <p:sldId id="281" r:id="rId10"/>
    <p:sldId id="287" r:id="rId11"/>
    <p:sldId id="260" r:id="rId12"/>
    <p:sldId id="304" r:id="rId13"/>
    <p:sldId id="292" r:id="rId14"/>
    <p:sldId id="262" r:id="rId15"/>
    <p:sldId id="311" r:id="rId16"/>
    <p:sldId id="263" r:id="rId17"/>
    <p:sldId id="316" r:id="rId18"/>
    <p:sldId id="265" r:id="rId19"/>
    <p:sldId id="286" r:id="rId20"/>
    <p:sldId id="321" r:id="rId21"/>
    <p:sldId id="322" r:id="rId22"/>
    <p:sldId id="295" r:id="rId23"/>
    <p:sldId id="297" r:id="rId24"/>
    <p:sldId id="302" r:id="rId25"/>
    <p:sldId id="307" r:id="rId26"/>
    <p:sldId id="314" r:id="rId27"/>
    <p:sldId id="315" r:id="rId28"/>
    <p:sldId id="288" r:id="rId29"/>
    <p:sldId id="289" r:id="rId30"/>
    <p:sldId id="308" r:id="rId31"/>
    <p:sldId id="309" r:id="rId32"/>
    <p:sldId id="290" r:id="rId33"/>
    <p:sldId id="313" r:id="rId34"/>
    <p:sldId id="299" r:id="rId35"/>
    <p:sldId id="317" r:id="rId36"/>
    <p:sldId id="319" r:id="rId37"/>
    <p:sldId id="320" r:id="rId38"/>
    <p:sldId id="323" r:id="rId39"/>
    <p:sldId id="269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C568C-17DF-4C8C-9526-8361514FDAF0}" v="3" dt="2024-09-26T11:44:45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6" d="100"/>
          <a:sy n="86" d="100"/>
        </p:scale>
        <p:origin x="178" y="8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건휘" userId="376d6d90-02dc-434b-8503-c6f8700962d0" providerId="ADAL" clId="{15EC568C-17DF-4C8C-9526-8361514FDAF0}"/>
    <pc:docChg chg="undo custSel delSld modSld">
      <pc:chgData name="김건휘" userId="376d6d90-02dc-434b-8503-c6f8700962d0" providerId="ADAL" clId="{15EC568C-17DF-4C8C-9526-8361514FDAF0}" dt="2024-09-26T11:44:54.431" v="25" actId="1076"/>
      <pc:docMkLst>
        <pc:docMk/>
      </pc:docMkLst>
      <pc:sldChg chg="del">
        <pc:chgData name="김건휘" userId="376d6d90-02dc-434b-8503-c6f8700962d0" providerId="ADAL" clId="{15EC568C-17DF-4C8C-9526-8361514FDAF0}" dt="2024-09-26T11:39:13.774" v="0" actId="47"/>
        <pc:sldMkLst>
          <pc:docMk/>
          <pc:sldMk cId="2737587289" sldId="310"/>
        </pc:sldMkLst>
      </pc:sldChg>
      <pc:sldChg chg="addSp delSp modSp mod">
        <pc:chgData name="김건휘" userId="376d6d90-02dc-434b-8503-c6f8700962d0" providerId="ADAL" clId="{15EC568C-17DF-4C8C-9526-8361514FDAF0}" dt="2024-09-26T11:40:19.629" v="8" actId="1076"/>
        <pc:sldMkLst>
          <pc:docMk/>
          <pc:sldMk cId="1870340495" sldId="317"/>
        </pc:sldMkLst>
        <pc:picChg chg="del">
          <ac:chgData name="김건휘" userId="376d6d90-02dc-434b-8503-c6f8700962d0" providerId="ADAL" clId="{15EC568C-17DF-4C8C-9526-8361514FDAF0}" dt="2024-09-26T11:39:56.079" v="1" actId="478"/>
          <ac:picMkLst>
            <pc:docMk/>
            <pc:sldMk cId="1870340495" sldId="317"/>
            <ac:picMk id="2" creationId="{4244C9D4-FB44-37EF-A1FE-AC334BEF99BE}"/>
          </ac:picMkLst>
        </pc:picChg>
        <pc:picChg chg="add mod">
          <ac:chgData name="김건휘" userId="376d6d90-02dc-434b-8503-c6f8700962d0" providerId="ADAL" clId="{15EC568C-17DF-4C8C-9526-8361514FDAF0}" dt="2024-09-26T11:39:58.211" v="3" actId="1076"/>
          <ac:picMkLst>
            <pc:docMk/>
            <pc:sldMk cId="1870340495" sldId="317"/>
            <ac:picMk id="5" creationId="{DFD5E2C8-6471-CC53-40B1-86B3CB2DF9DD}"/>
          </ac:picMkLst>
        </pc:picChg>
        <pc:picChg chg="del">
          <ac:chgData name="김건휘" userId="376d6d90-02dc-434b-8503-c6f8700962d0" providerId="ADAL" clId="{15EC568C-17DF-4C8C-9526-8361514FDAF0}" dt="2024-09-26T11:40:06.354" v="4" actId="478"/>
          <ac:picMkLst>
            <pc:docMk/>
            <pc:sldMk cId="1870340495" sldId="317"/>
            <ac:picMk id="6" creationId="{EF7983DA-58C9-A348-28B0-4EE6FD566260}"/>
          </ac:picMkLst>
        </pc:picChg>
        <pc:picChg chg="add mod">
          <ac:chgData name="김건휘" userId="376d6d90-02dc-434b-8503-c6f8700962d0" providerId="ADAL" clId="{15EC568C-17DF-4C8C-9526-8361514FDAF0}" dt="2024-09-26T11:40:19.629" v="8" actId="1076"/>
          <ac:picMkLst>
            <pc:docMk/>
            <pc:sldMk cId="1870340495" sldId="317"/>
            <ac:picMk id="9" creationId="{9BF14EF7-986A-7FC4-AAD7-3B13142CAD64}"/>
          </ac:picMkLst>
        </pc:picChg>
      </pc:sldChg>
      <pc:sldChg chg="del">
        <pc:chgData name="김건휘" userId="376d6d90-02dc-434b-8503-c6f8700962d0" providerId="ADAL" clId="{15EC568C-17DF-4C8C-9526-8361514FDAF0}" dt="2024-09-26T11:40:38.893" v="9" actId="47"/>
        <pc:sldMkLst>
          <pc:docMk/>
          <pc:sldMk cId="646930612" sldId="318"/>
        </pc:sldMkLst>
      </pc:sldChg>
      <pc:sldChg chg="addSp delSp modSp mod">
        <pc:chgData name="김건휘" userId="376d6d90-02dc-434b-8503-c6f8700962d0" providerId="ADAL" clId="{15EC568C-17DF-4C8C-9526-8361514FDAF0}" dt="2024-09-26T11:44:54.431" v="25" actId="1076"/>
        <pc:sldMkLst>
          <pc:docMk/>
          <pc:sldMk cId="4013444570" sldId="321"/>
        </pc:sldMkLst>
        <pc:picChg chg="add mod">
          <ac:chgData name="김건휘" userId="376d6d90-02dc-434b-8503-c6f8700962d0" providerId="ADAL" clId="{15EC568C-17DF-4C8C-9526-8361514FDAF0}" dt="2024-09-26T11:44:54.431" v="25" actId="1076"/>
          <ac:picMkLst>
            <pc:docMk/>
            <pc:sldMk cId="4013444570" sldId="321"/>
            <ac:picMk id="2" creationId="{E5052364-3B7D-F612-9122-A9BE82DF1A66}"/>
          </ac:picMkLst>
        </pc:picChg>
        <pc:picChg chg="del">
          <ac:chgData name="김건휘" userId="376d6d90-02dc-434b-8503-c6f8700962d0" providerId="ADAL" clId="{15EC568C-17DF-4C8C-9526-8361514FDAF0}" dt="2024-09-26T11:44:44.202" v="20" actId="478"/>
          <ac:picMkLst>
            <pc:docMk/>
            <pc:sldMk cId="4013444570" sldId="321"/>
            <ac:picMk id="9" creationId="{A68944E6-BCA0-5CB2-7F41-B04070AB9A90}"/>
          </ac:picMkLst>
        </pc:picChg>
      </pc:sldChg>
      <pc:sldChg chg="addSp delSp modSp mod">
        <pc:chgData name="김건휘" userId="376d6d90-02dc-434b-8503-c6f8700962d0" providerId="ADAL" clId="{15EC568C-17DF-4C8C-9526-8361514FDAF0}" dt="2024-09-26T11:44:04.216" v="19" actId="1076"/>
        <pc:sldMkLst>
          <pc:docMk/>
          <pc:sldMk cId="1624017025" sldId="322"/>
        </pc:sldMkLst>
        <pc:grpChg chg="mod">
          <ac:chgData name="김건휘" userId="376d6d90-02dc-434b-8503-c6f8700962d0" providerId="ADAL" clId="{15EC568C-17DF-4C8C-9526-8361514FDAF0}" dt="2024-09-26T11:43:58.707" v="17" actId="1076"/>
          <ac:grpSpMkLst>
            <pc:docMk/>
            <pc:sldMk cId="1624017025" sldId="322"/>
            <ac:grpSpMk id="1001" creationId="{00000000-0000-0000-0000-000000000000}"/>
          </ac:grpSpMkLst>
        </pc:grpChg>
        <pc:picChg chg="add mod">
          <ac:chgData name="김건휘" userId="376d6d90-02dc-434b-8503-c6f8700962d0" providerId="ADAL" clId="{15EC568C-17DF-4C8C-9526-8361514FDAF0}" dt="2024-09-26T11:43:33.703" v="13" actId="1076"/>
          <ac:picMkLst>
            <pc:docMk/>
            <pc:sldMk cId="1624017025" sldId="322"/>
            <ac:picMk id="2" creationId="{1E976E73-1B34-7C90-BF6F-C43D604BBA37}"/>
          </ac:picMkLst>
        </pc:picChg>
        <pc:picChg chg="add mod">
          <ac:chgData name="김건휘" userId="376d6d90-02dc-434b-8503-c6f8700962d0" providerId="ADAL" clId="{15EC568C-17DF-4C8C-9526-8361514FDAF0}" dt="2024-09-26T11:44:04.216" v="19" actId="1076"/>
          <ac:picMkLst>
            <pc:docMk/>
            <pc:sldMk cId="1624017025" sldId="322"/>
            <ac:picMk id="5" creationId="{0FAE3C63-2277-6ED9-8F45-FBE997BFEEC0}"/>
          </ac:picMkLst>
        </pc:picChg>
        <pc:picChg chg="del">
          <ac:chgData name="김건휘" userId="376d6d90-02dc-434b-8503-c6f8700962d0" providerId="ADAL" clId="{15EC568C-17DF-4C8C-9526-8361514FDAF0}" dt="2024-09-26T11:43:28.155" v="10" actId="478"/>
          <ac:picMkLst>
            <pc:docMk/>
            <pc:sldMk cId="1624017025" sldId="322"/>
            <ac:picMk id="6" creationId="{83C02FD7-2551-BAA7-ECF7-34418A77C7A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7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media" Target="../media/media2.mp4"/><Relationship Id="rId7" Type="http://schemas.openxmlformats.org/officeDocument/2006/relationships/image" Target="../media/image8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2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3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4399" y="9701134"/>
            <a:ext cx="453591" cy="462299"/>
            <a:chOff x="7844399" y="9701134"/>
            <a:chExt cx="453591" cy="462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4399" y="9701134"/>
              <a:ext cx="453591" cy="462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65720" y="9701134"/>
            <a:ext cx="462299" cy="462299"/>
            <a:chOff x="8165720" y="9701134"/>
            <a:chExt cx="462299" cy="462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65720" y="9701134"/>
              <a:ext cx="462299" cy="462299"/>
              <a:chOff x="8165720" y="9701134"/>
              <a:chExt cx="462299" cy="4622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165720" y="9701134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59277" y="9794690"/>
              <a:ext cx="275186" cy="275186"/>
              <a:chOff x="8259277" y="9794690"/>
              <a:chExt cx="275186" cy="27518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59277" y="9794690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12425" y="9637978"/>
            <a:ext cx="9802444" cy="794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39727" y="-1971958"/>
            <a:ext cx="4035193" cy="4035193"/>
            <a:chOff x="1839727" y="-1971958"/>
            <a:chExt cx="4035193" cy="40351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39727" y="-1971958"/>
              <a:ext cx="4035193" cy="4035193"/>
              <a:chOff x="1839727" y="-1971958"/>
              <a:chExt cx="4035193" cy="40351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39727" y="-1971958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56337" y="-1155348"/>
              <a:ext cx="2401973" cy="2401973"/>
              <a:chOff x="2656337" y="-1155348"/>
              <a:chExt cx="2401973" cy="240197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56337" y="-1155348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0600" y="2145155"/>
            <a:ext cx="13794276" cy="3491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83CD7-5426-1F5E-3045-45FD019F8677}"/>
              </a:ext>
            </a:extLst>
          </p:cNvPr>
          <p:cNvSpPr txBox="1"/>
          <p:nvPr/>
        </p:nvSpPr>
        <p:spPr>
          <a:xfrm>
            <a:off x="9677400" y="5905500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tos Black" panose="020F0502020204030204" pitchFamily="34" charset="0"/>
              </a:rPr>
              <a:t>조장</a:t>
            </a:r>
            <a:r>
              <a:rPr lang="en-US" altLang="ko-KR" sz="3200" b="1" dirty="0">
                <a:latin typeface="Aptos Black" panose="020F0502020204030204" pitchFamily="34" charset="0"/>
              </a:rPr>
              <a:t>: </a:t>
            </a:r>
            <a:r>
              <a:rPr lang="ko-KR" altLang="en-US" sz="3200" b="1" dirty="0">
                <a:latin typeface="Aptos Black" panose="020F0502020204030204" pitchFamily="34" charset="0"/>
              </a:rPr>
              <a:t>박재원</a:t>
            </a:r>
            <a:endParaRPr lang="en-US" altLang="ko-KR" sz="3200" b="1" dirty="0">
              <a:latin typeface="Aptos Black" panose="020F0502020204030204" pitchFamily="34" charset="0"/>
            </a:endParaRPr>
          </a:p>
          <a:p>
            <a:r>
              <a:rPr lang="ko-KR" altLang="en-US" sz="3200" b="1" dirty="0">
                <a:latin typeface="Aptos Black" panose="020F0502020204030204" pitchFamily="34" charset="0"/>
              </a:rPr>
              <a:t>조원</a:t>
            </a:r>
            <a:r>
              <a:rPr lang="en-US" altLang="ko-KR" sz="3200" b="1" dirty="0">
                <a:latin typeface="Aptos Black" panose="020F0502020204030204" pitchFamily="34" charset="0"/>
              </a:rPr>
              <a:t>: </a:t>
            </a:r>
            <a:r>
              <a:rPr lang="ko-KR" altLang="en-US" sz="3200" b="1" dirty="0" err="1">
                <a:latin typeface="Aptos Black" panose="020F0502020204030204" pitchFamily="34" charset="0"/>
              </a:rPr>
              <a:t>김건휘</a:t>
            </a:r>
            <a:r>
              <a:rPr lang="en-US" altLang="ko-KR" sz="3200" b="1" dirty="0">
                <a:latin typeface="Aptos Black" panose="020F0502020204030204" pitchFamily="34" charset="0"/>
              </a:rPr>
              <a:t>, </a:t>
            </a:r>
            <a:r>
              <a:rPr lang="ko-KR" altLang="en-US" sz="3200" b="1" dirty="0">
                <a:latin typeface="Aptos Black" panose="020F0502020204030204" pitchFamily="34" charset="0"/>
              </a:rPr>
              <a:t>강동진</a:t>
            </a:r>
            <a:r>
              <a:rPr lang="en-US" altLang="ko-KR" sz="3200" b="1" dirty="0">
                <a:latin typeface="Aptos Black" panose="020F0502020204030204" pitchFamily="34" charset="0"/>
              </a:rPr>
              <a:t>, </a:t>
            </a:r>
            <a:r>
              <a:rPr lang="ko-KR" altLang="en-US" sz="3200" b="1" dirty="0">
                <a:latin typeface="Aptos Black" panose="020F0502020204030204" pitchFamily="34" charset="0"/>
              </a:rPr>
              <a:t>최민준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3E8F56-B644-1EDF-1A6C-ADC8FA020B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69160" y="7352178"/>
            <a:ext cx="3757198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8985" y="474637"/>
            <a:ext cx="8637371" cy="1313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95CBBF-00B5-E259-9DD6-392207B00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0835"/>
            <a:ext cx="3932890" cy="127833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FF58D8-DFE0-8EF2-CB68-83941BF65915}"/>
              </a:ext>
            </a:extLst>
          </p:cNvPr>
          <p:cNvCxnSpPr/>
          <p:nvPr/>
        </p:nvCxnSpPr>
        <p:spPr>
          <a:xfrm flipH="1" flipV="1">
            <a:off x="4658985" y="6972300"/>
            <a:ext cx="141615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BA76B-4EA6-AFCA-D4FF-14F406745A9A}"/>
              </a:ext>
            </a:extLst>
          </p:cNvPr>
          <p:cNvSpPr txBox="1"/>
          <p:nvPr/>
        </p:nvSpPr>
        <p:spPr>
          <a:xfrm>
            <a:off x="550023" y="2986147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연동  디바이스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DCEC72-61A7-AEEA-881A-6BCACF588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23" y="3369872"/>
            <a:ext cx="8513345" cy="37362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DCD051-8B45-1E24-042C-7128F09A7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808" y="1410194"/>
            <a:ext cx="6031992" cy="34466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CC3DA1-E019-0D96-4EC3-E49CB92B0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808" y="5142857"/>
            <a:ext cx="6898577" cy="388684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497531-CB22-B2F0-A34A-3EF53E313D22}"/>
              </a:ext>
            </a:extLst>
          </p:cNvPr>
          <p:cNvCxnSpPr/>
          <p:nvPr/>
        </p:nvCxnSpPr>
        <p:spPr>
          <a:xfrm>
            <a:off x="9296400" y="1589168"/>
            <a:ext cx="76200" cy="774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490F9E-6D67-B1D7-2B83-B19E6FC0B1C2}"/>
              </a:ext>
            </a:extLst>
          </p:cNvPr>
          <p:cNvSpPr txBox="1"/>
          <p:nvPr/>
        </p:nvSpPr>
        <p:spPr>
          <a:xfrm>
            <a:off x="904138" y="7505700"/>
            <a:ext cx="7651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위험 상황 및 화재 상황 감지 또는 발생 시 개별 모바일 기기로 위험 상황을 알릴 수 있는 디바이스 및 개별 모바일 애플리케이션 알림 구조를 갖는 서버를 포함하는 애플리케이션 시스템</a:t>
            </a:r>
          </a:p>
        </p:txBody>
      </p:sp>
    </p:spTree>
    <p:extLst>
      <p:ext uri="{BB962C8B-B14F-4D97-AF65-F5344CB8AC3E}">
        <p14:creationId xmlns:p14="http://schemas.microsoft.com/office/powerpoint/2010/main" val="15785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7643" y="-89862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5369" y="376050"/>
            <a:ext cx="8637371" cy="1313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A21202-6303-DE47-6994-5422EE50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336" y="401450"/>
            <a:ext cx="1105041" cy="8180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F6FBBA2-7BF7-5FAE-E40D-6A49961094D0}"/>
              </a:ext>
            </a:extLst>
          </p:cNvPr>
          <p:cNvSpPr/>
          <p:nvPr/>
        </p:nvSpPr>
        <p:spPr>
          <a:xfrm>
            <a:off x="8229600" y="414150"/>
            <a:ext cx="3657601" cy="95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AAC9C-9DC1-ABF9-CAD0-F3AE22B3EF74}"/>
              </a:ext>
            </a:extLst>
          </p:cNvPr>
          <p:cNvSpPr/>
          <p:nvPr/>
        </p:nvSpPr>
        <p:spPr>
          <a:xfrm>
            <a:off x="6322314" y="376050"/>
            <a:ext cx="2268022" cy="95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314C1-1B08-32A4-C1B0-12852D3D7A69}"/>
              </a:ext>
            </a:extLst>
          </p:cNvPr>
          <p:cNvSpPr txBox="1"/>
          <p:nvPr/>
        </p:nvSpPr>
        <p:spPr>
          <a:xfrm>
            <a:off x="6082726" y="598167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차별화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2B455C5-BA2C-DF5D-DF8E-F7CC3B8ECB40}"/>
              </a:ext>
            </a:extLst>
          </p:cNvPr>
          <p:cNvCxnSpPr/>
          <p:nvPr/>
        </p:nvCxnSpPr>
        <p:spPr>
          <a:xfrm>
            <a:off x="9067800" y="1689640"/>
            <a:ext cx="0" cy="7416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B4BCE6-D64E-CAD0-1140-DE892F27D8E9}"/>
              </a:ext>
            </a:extLst>
          </p:cNvPr>
          <p:cNvSpPr txBox="1"/>
          <p:nvPr/>
        </p:nvSpPr>
        <p:spPr>
          <a:xfrm>
            <a:off x="1408557" y="1362121"/>
            <a:ext cx="586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E4916-5B5B-8F34-8600-B78B8A44F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82" y="5005715"/>
            <a:ext cx="8336118" cy="37362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C86AAB-4C57-F9BD-A46B-58E8230C8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98" y="1980833"/>
            <a:ext cx="8621328" cy="2629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8E2C8-17F9-B991-77C3-6B76EAC0C8A8}"/>
              </a:ext>
            </a:extLst>
          </p:cNvPr>
          <p:cNvSpPr txBox="1"/>
          <p:nvPr/>
        </p:nvSpPr>
        <p:spPr>
          <a:xfrm>
            <a:off x="9525000" y="1689640"/>
            <a:ext cx="746759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차별화 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</a:p>
          <a:p>
            <a:pPr marL="457200" indent="-457200">
              <a:buAutoNum type="arabicParenBoth"/>
            </a:pP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방식인 </a:t>
            </a:r>
            <a:r>
              <a:rPr lang="ko-KR" altLang="en-US" sz="25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딥러닝으로</a:t>
            </a: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화재를 감지 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-&gt;</a:t>
            </a:r>
          </a:p>
          <a:p>
            <a:pPr marL="457200" indent="-457200">
              <a:buAutoNum type="arabicParenBoth"/>
            </a:pP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화재 감지 시스템은 딥러닝 기술을 활용하여 보다 정확한 화재 감지가 가능하다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여기에 </a:t>
            </a:r>
            <a:r>
              <a:rPr lang="ko-KR" altLang="en-US" sz="2500">
                <a:latin typeface="HY헤드라인M" panose="02030600000101010101" pitchFamily="18" charset="-127"/>
                <a:ea typeface="HY헤드라인M" panose="02030600000101010101" pitchFamily="18" charset="-127"/>
              </a:rPr>
              <a:t>더해 풍향을 </a:t>
            </a: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추가로 활용한다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이를 통해 화재 발생 가능성이 높은 기상 조건을 사전에 감지하여 사용자에게 경보를 제공할 수 있다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단순한 화재 감지를 넘어 화재 위험도 예측까지 가능한 차별화된 시스템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8839D25-30E4-B75A-13ED-7490BCF5BB99}"/>
              </a:ext>
            </a:extLst>
          </p:cNvPr>
          <p:cNvSpPr txBox="1"/>
          <p:nvPr/>
        </p:nvSpPr>
        <p:spPr>
          <a:xfrm>
            <a:off x="3052462" y="2117665"/>
            <a:ext cx="118184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32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3200" b="1">
                <a:latin typeface="+mj-lt"/>
              </a:rPr>
              <a:t> 작품 기능 설명</a:t>
            </a:r>
            <a:endParaRPr lang="en-US" altLang="ko-KR" sz="32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32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3200" b="1">
                <a:latin typeface="+mj-lt"/>
              </a:rPr>
              <a:t> 관련이론 및 회로도</a:t>
            </a:r>
            <a:endParaRPr lang="en-US" altLang="ko-KR" sz="32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32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3200" b="1">
                <a:latin typeface="+mj-lt"/>
              </a:rPr>
              <a:t> </a:t>
            </a:r>
            <a:r>
              <a:rPr lang="ko-KR" altLang="en-US" sz="3200" b="1">
                <a:latin typeface="+mj-lt"/>
              </a:rPr>
              <a:t>시뮬레이션 및 실험결과 분석</a:t>
            </a:r>
            <a:endParaRPr lang="en-US" altLang="ko-KR" sz="3200" b="1" dirty="0">
              <a:latin typeface="+mj-lt"/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E51B30B9-1491-A1BA-E06A-0351891D29DF}"/>
              </a:ext>
            </a:extLst>
          </p:cNvPr>
          <p:cNvGrpSpPr/>
          <p:nvPr/>
        </p:nvGrpSpPr>
        <p:grpSpPr>
          <a:xfrm>
            <a:off x="290068" y="241449"/>
            <a:ext cx="2369441" cy="2369441"/>
            <a:chOff x="290068" y="241449"/>
            <a:chExt cx="2369441" cy="2369441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ED43FEFC-B81E-BF0A-36E4-2FD3F5921DB2}"/>
                </a:ext>
              </a:extLst>
            </p:cNvPr>
            <p:cNvGrpSpPr/>
            <p:nvPr/>
          </p:nvGrpSpPr>
          <p:grpSpPr>
            <a:xfrm>
              <a:off x="290068" y="241449"/>
              <a:ext cx="2369441" cy="2369441"/>
              <a:chOff x="290068" y="241449"/>
              <a:chExt cx="2369441" cy="2369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87928CF5-9F72-D806-02F7-DBCF8B589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0068" y="241449"/>
                <a:ext cx="2369441" cy="2369441"/>
              </a:xfrm>
              <a:prstGeom prst="rect">
                <a:avLst/>
              </a:prstGeom>
            </p:spPr>
          </p:pic>
        </p:grp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2020CAA6-5417-C17F-C9B5-BF89257F2D95}"/>
                </a:ext>
              </a:extLst>
            </p:cNvPr>
            <p:cNvGrpSpPr/>
            <p:nvPr/>
          </p:nvGrpSpPr>
          <p:grpSpPr>
            <a:xfrm>
              <a:off x="769576" y="720957"/>
              <a:ext cx="1410424" cy="1410424"/>
              <a:chOff x="769576" y="720957"/>
              <a:chExt cx="1410424" cy="1410424"/>
            </a:xfrm>
          </p:grpSpPr>
          <p:pic>
            <p:nvPicPr>
              <p:cNvPr id="8" name="Object 6">
                <a:extLst>
                  <a:ext uri="{FF2B5EF4-FFF2-40B4-BE49-F238E27FC236}">
                    <a16:creationId xmlns:a16="http://schemas.microsoft.com/office/drawing/2014/main" id="{B55707D6-887E-6E06-0347-D1154EDAD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9576" y="720957"/>
                <a:ext cx="1410424" cy="1410424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E1331-46C3-B285-526C-28F06030EEC0}"/>
              </a:ext>
            </a:extLst>
          </p:cNvPr>
          <p:cNvSpPr txBox="1"/>
          <p:nvPr/>
        </p:nvSpPr>
        <p:spPr>
          <a:xfrm>
            <a:off x="914400" y="1139604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/>
              <a:t>본론</a:t>
            </a:r>
          </a:p>
        </p:txBody>
      </p:sp>
    </p:spTree>
    <p:extLst>
      <p:ext uri="{BB962C8B-B14F-4D97-AF65-F5344CB8AC3E}">
        <p14:creationId xmlns:p14="http://schemas.microsoft.com/office/powerpoint/2010/main" val="166814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F53617-38F9-AEF3-FE84-208D4B79986A}"/>
              </a:ext>
            </a:extLst>
          </p:cNvPr>
          <p:cNvSpPr txBox="1"/>
          <p:nvPr/>
        </p:nvSpPr>
        <p:spPr>
          <a:xfrm>
            <a:off x="6019800" y="3848100"/>
            <a:ext cx="586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>
                <a:latin typeface="HY견고딕" panose="02030600000101010101" pitchFamily="18" charset="-127"/>
                <a:ea typeface="HY견고딕" panose="02030600000101010101" pitchFamily="18" charset="-127"/>
              </a:rPr>
              <a:t>작품 기능</a:t>
            </a:r>
          </a:p>
        </p:txBody>
      </p:sp>
    </p:spTree>
    <p:extLst>
      <p:ext uri="{BB962C8B-B14F-4D97-AF65-F5344CB8AC3E}">
        <p14:creationId xmlns:p14="http://schemas.microsoft.com/office/powerpoint/2010/main" val="32156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1600" y="69215"/>
            <a:ext cx="18390870" cy="10377170"/>
            <a:chOff x="-101600" y="69215"/>
            <a:chExt cx="18390870" cy="10377170"/>
          </a:xfrm>
        </p:grpSpPr>
        <p:pic>
          <p:nvPicPr>
            <p:cNvPr id="3" name="Object 2" descr="C:/Users/USER/AppData/Roaming/PolarisOffice/ETemp/2624_20578800/image1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1600" y="69215"/>
              <a:ext cx="18391505" cy="10377805"/>
            </a:xfrm>
            <a:prstGeom prst="rect">
              <a:avLst/>
            </a:prstGeom>
            <a:no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78DC37-E1BE-A0AA-154F-5B5F1DB53C3C}"/>
              </a:ext>
            </a:extLst>
          </p:cNvPr>
          <p:cNvSpPr txBox="1"/>
          <p:nvPr/>
        </p:nvSpPr>
        <p:spPr>
          <a:xfrm>
            <a:off x="381000" y="387350"/>
            <a:ext cx="693420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작품 기능</a:t>
            </a:r>
            <a:r>
              <a:rPr lang="en-US" altLang="ko-KR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딥러닝 및 연동 디바이스</a:t>
            </a:r>
            <a:r>
              <a:rPr lang="en-US" altLang="ko-KR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 descr="C:/Users/USER/AppData/Roaming/PolarisOffice/ETemp/2624_20578800/image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5" y="4525645"/>
            <a:ext cx="2075180" cy="147320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18E254-F53A-1D0B-B35B-20C7ED5F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073785"/>
            <a:ext cx="2438400" cy="533400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890270" y="6250305"/>
            <a:ext cx="27324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풍속 센서를 통해</a:t>
            </a:r>
          </a:p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풍속 측정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B5AE9F-6EF5-FF4B-E0A9-F96FBA9E1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755" y="4556760"/>
            <a:ext cx="3458845" cy="4756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924FAC-1BCD-F06D-0378-DA4D44246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9471025"/>
            <a:ext cx="2590800" cy="469265"/>
          </a:xfrm>
          <a:prstGeom prst="rect">
            <a:avLst/>
          </a:prstGeom>
        </p:spPr>
      </p:pic>
      <p:sp>
        <p:nvSpPr>
          <p:cNvPr id="19" name="TextBox 18"/>
          <p:cNvSpPr txBox="1">
            <a:spLocks/>
          </p:cNvSpPr>
          <p:nvPr/>
        </p:nvSpPr>
        <p:spPr>
          <a:xfrm>
            <a:off x="7727950" y="9314815"/>
            <a:ext cx="27324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화재 발생 지점 및 현재 풍속 시각화</a:t>
            </a:r>
          </a:p>
        </p:txBody>
      </p:sp>
      <p:pic>
        <p:nvPicPr>
          <p:cNvPr id="23" name="그림 22" descr="C:/Users/USER/AppData/Roaming/PolarisOffice/ETemp/2624_20578800/image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50" y="8994140"/>
            <a:ext cx="4433570" cy="285750"/>
          </a:xfrm>
          <a:prstGeom prst="rect">
            <a:avLst/>
          </a:prstGeom>
          <a:noFill/>
        </p:spPr>
      </p:pic>
      <p:pic>
        <p:nvPicPr>
          <p:cNvPr id="1003" name="그림 1" descr="C:/Users/USER/AppData/Roaming/PolarisOffice/ETemp/2624_20578800/fImage36467338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5" y="1485265"/>
            <a:ext cx="2143125" cy="2195195"/>
          </a:xfrm>
          <a:prstGeom prst="rect">
            <a:avLst/>
          </a:prstGeom>
          <a:noFill/>
        </p:spPr>
      </p:pic>
      <p:sp>
        <p:nvSpPr>
          <p:cNvPr id="1004" name="텍스트 상자 2"/>
          <p:cNvSpPr txBox="1">
            <a:spLocks/>
          </p:cNvSpPr>
          <p:nvPr/>
        </p:nvSpPr>
        <p:spPr>
          <a:xfrm>
            <a:off x="892810" y="3670300"/>
            <a:ext cx="27324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카메라를 이용하여</a:t>
            </a:r>
          </a:p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현장 감시</a:t>
            </a:r>
          </a:p>
        </p:txBody>
      </p:sp>
      <p:pic>
        <p:nvPicPr>
          <p:cNvPr id="1005" name="그림 4" descr="C:/Users/USER/AppData/Roaming/PolarisOffice/ETemp/2624_20578800/fImage1191413418467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45" y="1609090"/>
            <a:ext cx="3527425" cy="2057400"/>
          </a:xfrm>
          <a:prstGeom prst="rect">
            <a:avLst/>
          </a:prstGeom>
          <a:noFill/>
        </p:spPr>
      </p:pic>
      <p:sp>
        <p:nvSpPr>
          <p:cNvPr id="1006" name="도형 5"/>
          <p:cNvSpPr>
            <a:spLocks/>
          </p:cNvSpPr>
          <p:nvPr/>
        </p:nvSpPr>
        <p:spPr>
          <a:xfrm>
            <a:off x="3374390" y="2305050"/>
            <a:ext cx="1347470" cy="570230"/>
          </a:xfrm>
          <a:prstGeom prst="right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7" name="텍스트 상자 9"/>
          <p:cNvSpPr txBox="1">
            <a:spLocks/>
          </p:cNvSpPr>
          <p:nvPr/>
        </p:nvSpPr>
        <p:spPr>
          <a:xfrm>
            <a:off x="5351780" y="3658870"/>
            <a:ext cx="272923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객체인식을 통한 화재감지</a:t>
            </a:r>
          </a:p>
        </p:txBody>
      </p:sp>
      <p:pic>
        <p:nvPicPr>
          <p:cNvPr id="1008" name="그림 10" descr="C:/Users/USER/AppData/Roaming/PolarisOffice/ETemp/2624_20578800/fImage345233446334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10" y="1607820"/>
            <a:ext cx="2796540" cy="1683385"/>
          </a:xfrm>
          <a:prstGeom prst="rect">
            <a:avLst/>
          </a:prstGeom>
          <a:noFill/>
        </p:spPr>
      </p:pic>
      <p:sp>
        <p:nvSpPr>
          <p:cNvPr id="1009" name="도형 11"/>
          <p:cNvSpPr>
            <a:spLocks/>
          </p:cNvSpPr>
          <p:nvPr/>
        </p:nvSpPr>
        <p:spPr>
          <a:xfrm>
            <a:off x="8416290" y="2265680"/>
            <a:ext cx="1347470" cy="570230"/>
          </a:xfrm>
          <a:prstGeom prst="right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텍스트 상자 12"/>
          <p:cNvSpPr txBox="1">
            <a:spLocks/>
          </p:cNvSpPr>
          <p:nvPr/>
        </p:nvSpPr>
        <p:spPr>
          <a:xfrm>
            <a:off x="9977755" y="3632835"/>
            <a:ext cx="272923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>
                <a:latin typeface="HY헤드라인M" charset="0"/>
                <a:ea typeface="HY헤드라인M" charset="0"/>
              </a:rPr>
              <a:t>시리얼 통신으로 정보 송신</a:t>
            </a:r>
          </a:p>
        </p:txBody>
      </p:sp>
      <p:sp>
        <p:nvSpPr>
          <p:cNvPr id="1011" name="도형 18"/>
          <p:cNvSpPr>
            <a:spLocks/>
          </p:cNvSpPr>
          <p:nvPr/>
        </p:nvSpPr>
        <p:spPr>
          <a:xfrm>
            <a:off x="3540125" y="4471670"/>
            <a:ext cx="8013065" cy="958215"/>
          </a:xfrm>
          <a:prstGeom prst="bentUp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12" name="그림 21" descr="C:/Users/USER/AppData/Roaming/PolarisOffice/ETemp/2624_20578800/fImage233723516500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285" y="1329055"/>
            <a:ext cx="3991610" cy="2059940"/>
          </a:xfrm>
          <a:prstGeom prst="rect">
            <a:avLst/>
          </a:prstGeom>
          <a:noFill/>
        </p:spPr>
      </p:pic>
      <p:grpSp>
        <p:nvGrpSpPr>
          <p:cNvPr id="1002" name="그룹 1002"/>
          <p:cNvGrpSpPr/>
          <p:nvPr/>
        </p:nvGrpSpPr>
        <p:grpSpPr>
          <a:xfrm>
            <a:off x="5346065" y="1499235"/>
            <a:ext cx="12835255" cy="7736205"/>
            <a:chOff x="5346065" y="1499235"/>
            <a:chExt cx="12835255" cy="7736205"/>
          </a:xfrm>
        </p:grpSpPr>
      </p:grpSp>
      <p:pic>
        <p:nvPicPr>
          <p:cNvPr id="1013" name="그림 22" descr="C:/Users/USER/AppData/Roaming/PolarisOffice/ETemp/2624_20578800/fImage2506933529169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885" y="6012180"/>
            <a:ext cx="4504055" cy="2982595"/>
          </a:xfrm>
          <a:prstGeom prst="rect">
            <a:avLst/>
          </a:prstGeom>
          <a:noFill/>
        </p:spPr>
      </p:pic>
      <p:sp>
        <p:nvSpPr>
          <p:cNvPr id="1014" name="도형 23"/>
          <p:cNvSpPr>
            <a:spLocks/>
          </p:cNvSpPr>
          <p:nvPr/>
        </p:nvSpPr>
        <p:spPr>
          <a:xfrm>
            <a:off x="12792075" y="2171065"/>
            <a:ext cx="1093470" cy="570230"/>
          </a:xfrm>
          <a:prstGeom prst="rightArrow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15" name="그림 24" descr="C:/Users/USER/AppData/Roaming/PolarisOffice/ETemp/2624_20578800/fImage40713545724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0" y="3475355"/>
            <a:ext cx="3382645" cy="274320"/>
          </a:xfrm>
          <a:prstGeom prst="rect">
            <a:avLst/>
          </a:prstGeom>
          <a:noFill/>
        </p:spPr>
      </p:pic>
      <p:sp>
        <p:nvSpPr>
          <p:cNvPr id="1016" name="도형 26"/>
          <p:cNvSpPr>
            <a:spLocks/>
          </p:cNvSpPr>
          <p:nvPr/>
        </p:nvSpPr>
        <p:spPr>
          <a:xfrm rot="16200000" flipH="1">
            <a:off x="11331575" y="4434205"/>
            <a:ext cx="4708525" cy="3638550"/>
          </a:xfrm>
          <a:prstGeom prst="bentUpArrow">
            <a:avLst>
              <a:gd name="adj1" fmla="val 8639"/>
              <a:gd name="adj2" fmla="val 9935"/>
              <a:gd name="adj3" fmla="val 2319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78DC37-E1BE-A0AA-154F-5B5F1DB53C3C}"/>
              </a:ext>
            </a:extLst>
          </p:cNvPr>
          <p:cNvSpPr txBox="1"/>
          <p:nvPr/>
        </p:nvSpPr>
        <p:spPr>
          <a:xfrm>
            <a:off x="381000" y="387445"/>
            <a:ext cx="1005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HW</a:t>
            </a:r>
            <a:r>
              <a:rPr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BLOCK DIAGRAM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76069-566F-E6C3-5BF6-B676777E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857" y="1714500"/>
            <a:ext cx="12600000" cy="7472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3E1C8-1AB6-ED8C-295E-D52E1534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6515100"/>
            <a:ext cx="152421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35" y="38100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771343-D60A-27C5-5C64-9DA1E29B7906}"/>
              </a:ext>
            </a:extLst>
          </p:cNvPr>
          <p:cNvSpPr txBox="1"/>
          <p:nvPr/>
        </p:nvSpPr>
        <p:spPr>
          <a:xfrm>
            <a:off x="9753600" y="7124700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23A0C-613D-5FBA-AD64-D53A8D3C6464}"/>
              </a:ext>
            </a:extLst>
          </p:cNvPr>
          <p:cNvSpPr txBox="1"/>
          <p:nvPr/>
        </p:nvSpPr>
        <p:spPr>
          <a:xfrm>
            <a:off x="8610600" y="8059948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87DB5-AC2A-C3C8-4175-88B2E0DC5348}"/>
              </a:ext>
            </a:extLst>
          </p:cNvPr>
          <p:cNvSpPr txBox="1"/>
          <p:nvPr/>
        </p:nvSpPr>
        <p:spPr>
          <a:xfrm>
            <a:off x="363354" y="472017"/>
            <a:ext cx="413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견고딕" panose="02030600000101010101" pitchFamily="18" charset="-127"/>
                <a:ea typeface="HY견고딕" panose="02030600000101010101" pitchFamily="18" charset="-127"/>
              </a:rPr>
              <a:t>화재 및 풍속 감지부</a:t>
            </a:r>
            <a:endParaRPr lang="ko-KR" altLang="en-US" sz="32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F4F038-74E8-7054-3C3F-91F7B5E3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937683"/>
            <a:ext cx="7516883" cy="887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35" y="19050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6" name="Object 7">
            <a:extLst>
              <a:ext uri="{FF2B5EF4-FFF2-40B4-BE49-F238E27FC236}">
                <a16:creationId xmlns:a16="http://schemas.microsoft.com/office/drawing/2014/main" id="{F683389C-B10A-834F-927F-210662B312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00200" y="419100"/>
            <a:ext cx="8612248" cy="1313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9A9258-3BB5-94DE-DFA9-91A1190F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147" y="4967252"/>
            <a:ext cx="1905000" cy="504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34A2E-D506-D2E2-5939-DFC3664B8637}"/>
              </a:ext>
            </a:extLst>
          </p:cNvPr>
          <p:cNvSpPr txBox="1"/>
          <p:nvPr/>
        </p:nvSpPr>
        <p:spPr>
          <a:xfrm>
            <a:off x="13106400" y="52197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B5CC7-7C67-D50B-7CF4-21D1906CA025}"/>
              </a:ext>
            </a:extLst>
          </p:cNvPr>
          <p:cNvSpPr txBox="1"/>
          <p:nvPr/>
        </p:nvSpPr>
        <p:spPr>
          <a:xfrm>
            <a:off x="12801600" y="5022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LG Smart UI Bold" panose="020B0800000101010101" pitchFamily="50" charset="-127"/>
                <a:ea typeface="LG Smart UI Bold" panose="020B0800000101010101" pitchFamily="50" charset="-127"/>
                <a:cs typeface="ADLaM Display" panose="020F0502020204030204" pitchFamily="2" charset="0"/>
              </a:rPr>
              <a:t>풍속 감지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A584CE-FFF4-192E-1936-83E5489CB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400" y="6283794"/>
            <a:ext cx="2362200" cy="504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3327BE-A4A6-953B-CA9A-8D06F4E7D578}"/>
              </a:ext>
            </a:extLst>
          </p:cNvPr>
          <p:cNvSpPr txBox="1"/>
          <p:nvPr/>
        </p:nvSpPr>
        <p:spPr>
          <a:xfrm>
            <a:off x="12192000" y="6289336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화재가 발생하기 쉬운 환경의 풍속인가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59D77A-E7C4-5C45-629D-336F3C0C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7527049"/>
            <a:ext cx="1810003" cy="3905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966382-3863-0BEA-ED06-F23BD8500C5A}"/>
              </a:ext>
            </a:extLst>
          </p:cNvPr>
          <p:cNvSpPr txBox="1"/>
          <p:nvPr/>
        </p:nvSpPr>
        <p:spPr>
          <a:xfrm>
            <a:off x="12192000" y="7553062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풍속 출력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BB70A1-545F-56F8-1ADB-FB6769C41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7998" y="5970103"/>
            <a:ext cx="5080874" cy="22213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9B37309-83E7-CBD1-CFE6-906B9F288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8672" y="6038393"/>
            <a:ext cx="1751728" cy="600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2D1806B-A746-81B1-AE86-0E0E3A974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5410" y="5607644"/>
            <a:ext cx="1257475" cy="83831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48C0226-004B-64EF-A4D1-D00A592F7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11078" y="4996881"/>
            <a:ext cx="1209844" cy="495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E1D27A-84F1-4C32-30DA-2D9B098558A6}"/>
              </a:ext>
            </a:extLst>
          </p:cNvPr>
          <p:cNvSpPr txBox="1"/>
          <p:nvPr/>
        </p:nvSpPr>
        <p:spPr>
          <a:xfrm>
            <a:off x="6400800" y="7553062"/>
            <a:ext cx="61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90F8E-7A48-FA98-B63B-3A4188C00C6C}"/>
              </a:ext>
            </a:extLst>
          </p:cNvPr>
          <p:cNvSpPr txBox="1"/>
          <p:nvPr/>
        </p:nvSpPr>
        <p:spPr>
          <a:xfrm>
            <a:off x="6553200" y="7705462"/>
            <a:ext cx="61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27C52-0438-ABA3-36E8-787C1CCF159B}"/>
              </a:ext>
            </a:extLst>
          </p:cNvPr>
          <p:cNvSpPr txBox="1"/>
          <p:nvPr/>
        </p:nvSpPr>
        <p:spPr>
          <a:xfrm>
            <a:off x="5105400" y="8495755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10957-4880-BF4B-A612-6376A9A22217}"/>
              </a:ext>
            </a:extLst>
          </p:cNvPr>
          <p:cNvSpPr txBox="1"/>
          <p:nvPr/>
        </p:nvSpPr>
        <p:spPr>
          <a:xfrm>
            <a:off x="11308985" y="7553062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98A6D9-BB59-45CB-A974-B33706523528}"/>
              </a:ext>
            </a:extLst>
          </p:cNvPr>
          <p:cNvSpPr txBox="1"/>
          <p:nvPr/>
        </p:nvSpPr>
        <p:spPr>
          <a:xfrm>
            <a:off x="6476413" y="7690616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3A4C1B-CA4A-9F31-7D4C-7A7E22F806EA}"/>
              </a:ext>
            </a:extLst>
          </p:cNvPr>
          <p:cNvSpPr txBox="1"/>
          <p:nvPr/>
        </p:nvSpPr>
        <p:spPr>
          <a:xfrm>
            <a:off x="12725400" y="6800343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EB8EC3-E181-10D6-F1E0-8D61B0657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6585" y="1241313"/>
            <a:ext cx="9544808" cy="87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2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90560" y="263374"/>
            <a:ext cx="9735686" cy="1313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2B6EEE-4164-335D-84DD-86148925B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99" y="389218"/>
            <a:ext cx="238158" cy="9507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8FA81-DE58-280A-4406-1CBD62F55F20}"/>
              </a:ext>
            </a:extLst>
          </p:cNvPr>
          <p:cNvSpPr txBox="1"/>
          <p:nvPr/>
        </p:nvSpPr>
        <p:spPr>
          <a:xfrm>
            <a:off x="6079690" y="585974"/>
            <a:ext cx="291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화재 및 풍속 감지부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944B1-9FF1-41A7-DC7B-09E01E139453}"/>
              </a:ext>
            </a:extLst>
          </p:cNvPr>
          <p:cNvSpPr txBox="1"/>
          <p:nvPr/>
        </p:nvSpPr>
        <p:spPr>
          <a:xfrm>
            <a:off x="9248185" y="568633"/>
            <a:ext cx="239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연동 디바이스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EEB9E-B5B1-8224-243D-50022D904084}"/>
              </a:ext>
            </a:extLst>
          </p:cNvPr>
          <p:cNvSpPr txBox="1"/>
          <p:nvPr/>
        </p:nvSpPr>
        <p:spPr>
          <a:xfrm>
            <a:off x="9753600" y="7429500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6C274-7C3F-3427-CD4D-A37D01741CD9}"/>
              </a:ext>
            </a:extLst>
          </p:cNvPr>
          <p:cNvSpPr txBox="1"/>
          <p:nvPr/>
        </p:nvSpPr>
        <p:spPr>
          <a:xfrm>
            <a:off x="10363200" y="8126423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F21F6-1F09-5377-96C4-CD67BDAB4409}"/>
              </a:ext>
            </a:extLst>
          </p:cNvPr>
          <p:cNvSpPr txBox="1"/>
          <p:nvPr/>
        </p:nvSpPr>
        <p:spPr>
          <a:xfrm>
            <a:off x="13944600" y="7441676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62DE8-CB1B-3283-B201-2DBA409C06CD}"/>
              </a:ext>
            </a:extLst>
          </p:cNvPr>
          <p:cNvSpPr txBox="1"/>
          <p:nvPr/>
        </p:nvSpPr>
        <p:spPr>
          <a:xfrm>
            <a:off x="13203368" y="8126423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9E3272-A705-9B70-5112-C208514B5F23}"/>
              </a:ext>
            </a:extLst>
          </p:cNvPr>
          <p:cNvSpPr txBox="1"/>
          <p:nvPr/>
        </p:nvSpPr>
        <p:spPr>
          <a:xfrm>
            <a:off x="6380347" y="7056240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EE76F3-558B-BD53-D605-F9869FE15D70}"/>
              </a:ext>
            </a:extLst>
          </p:cNvPr>
          <p:cNvSpPr txBox="1"/>
          <p:nvPr/>
        </p:nvSpPr>
        <p:spPr>
          <a:xfrm>
            <a:off x="5338458" y="7909491"/>
            <a:ext cx="74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YES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607C15-67E2-E25B-8E84-168D1065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768" y="1414624"/>
            <a:ext cx="7043598" cy="83183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B2D17C-4D17-E00D-4AED-F2D17CA9C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185" y="1576964"/>
            <a:ext cx="8633580" cy="81560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523884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최종 시연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2C17A-AD2B-FFFB-A248-3B446DB1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1231770"/>
            <a:ext cx="3960000" cy="37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0A16BF-5901-C3F5-7D07-11F36ADF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44" y="5825843"/>
            <a:ext cx="5400000" cy="3139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47E9F5-0EAD-7197-75B5-BA346B944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144" y="1638300"/>
            <a:ext cx="5400000" cy="39450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E8C127-C081-5422-CA77-13AC5CA79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5153248"/>
            <a:ext cx="3960000" cy="35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38100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7" name="그룹 1001"/>
          <p:cNvGrpSpPr/>
          <p:nvPr/>
        </p:nvGrpSpPr>
        <p:grpSpPr>
          <a:xfrm>
            <a:off x="609600" y="495300"/>
            <a:ext cx="2514600" cy="2514600"/>
            <a:chOff x="290068" y="241449"/>
            <a:chExt cx="2369441" cy="23694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0068" y="241449"/>
              <a:ext cx="2369441" cy="2369441"/>
              <a:chOff x="290068" y="241449"/>
              <a:chExt cx="2369441" cy="2369441"/>
            </a:xfrm>
          </p:grpSpPr>
          <p:pic>
            <p:nvPicPr>
              <p:cNvPr id="19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0068" y="241449"/>
                <a:ext cx="2369441" cy="23694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69576" y="720957"/>
              <a:ext cx="1410424" cy="1410424"/>
              <a:chOff x="769576" y="720957"/>
              <a:chExt cx="1410424" cy="1410424"/>
            </a:xfrm>
          </p:grpSpPr>
          <p:pic>
            <p:nvPicPr>
              <p:cNvPr id="18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9576" y="720957"/>
                <a:ext cx="1410424" cy="1410424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916088-B9A0-8B88-90E4-CFEE7E25A040}"/>
              </a:ext>
            </a:extLst>
          </p:cNvPr>
          <p:cNvSpPr txBox="1"/>
          <p:nvPr/>
        </p:nvSpPr>
        <p:spPr>
          <a:xfrm>
            <a:off x="1295400" y="14859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/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839D25-30E4-B75A-13ED-7490BCF5BB99}"/>
              </a:ext>
            </a:extLst>
          </p:cNvPr>
          <p:cNvSpPr txBox="1"/>
          <p:nvPr/>
        </p:nvSpPr>
        <p:spPr>
          <a:xfrm>
            <a:off x="1447800" y="3523488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+mj-lt"/>
              </a:rPr>
              <a:t>서론</a:t>
            </a: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>
                <a:latin typeface="+mj-lt"/>
              </a:rPr>
              <a:t> 연구 동기 및 목적</a:t>
            </a: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>
                <a:latin typeface="+mj-lt"/>
              </a:rPr>
              <a:t>선행연구조사 및 분석</a:t>
            </a: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>
                <a:latin typeface="+mj-lt"/>
              </a:rPr>
              <a:t>린 캔버스 분석</a:t>
            </a: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4760B-F4CA-92F3-6F7B-643D5064FDE7}"/>
              </a:ext>
            </a:extLst>
          </p:cNvPr>
          <p:cNvSpPr txBox="1"/>
          <p:nvPr/>
        </p:nvSpPr>
        <p:spPr>
          <a:xfrm>
            <a:off x="6477000" y="3523488"/>
            <a:ext cx="5867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+mj-lt"/>
              </a:rPr>
              <a:t>본론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atin typeface="+mj-lt"/>
              </a:rPr>
              <a:t>작품 기능 설명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atin typeface="+mj-lt"/>
              </a:rPr>
              <a:t>관련 이론 및 회로도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atin typeface="+mj-lt"/>
              </a:rPr>
              <a:t>시뮬레이션 및  실험결과 분석</a:t>
            </a:r>
            <a:endParaRPr lang="en-US" altLang="ko-KR" sz="28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C61CD8-EADE-96D6-0AC9-2B9282B4E580}"/>
              </a:ext>
            </a:extLst>
          </p:cNvPr>
          <p:cNvSpPr txBox="1"/>
          <p:nvPr/>
        </p:nvSpPr>
        <p:spPr>
          <a:xfrm>
            <a:off x="11963400" y="3523488"/>
            <a:ext cx="5715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latin typeface="+mj-lt"/>
              </a:rPr>
              <a:t>결론</a:t>
            </a:r>
            <a:endParaRPr lang="en-US" altLang="ko-KR" sz="2800" b="1">
              <a:latin typeface="+mj-lt"/>
            </a:endParaRPr>
          </a:p>
          <a:p>
            <a:endParaRPr lang="en-US" altLang="ko-KR" sz="28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800" b="1">
                <a:latin typeface="+mj-lt"/>
              </a:rPr>
              <a:t>수행과제 개발일정 및 진행사항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167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89862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523884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3D 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프린팅 설계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연동 디바이스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3D54A-5140-6DD7-1B1F-0B9427B0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5516"/>
            <a:ext cx="8214967" cy="7036329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5052364-3B7D-F612-9122-A9BE82DF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961682"/>
            <a:ext cx="7734056" cy="436363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344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89862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523884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3D 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프린팅 설계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풍향 센서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76E73-1B34-7C90-BF6F-C43D604B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2433"/>
            <a:ext cx="8147202" cy="60621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FAE3C63-2277-6ED9-8F45-FBE997BF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932" y="2628900"/>
            <a:ext cx="7957868" cy="51613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401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F53617-38F9-AEF3-FE84-208D4B79986A}"/>
              </a:ext>
            </a:extLst>
          </p:cNvPr>
          <p:cNvSpPr txBox="1"/>
          <p:nvPr/>
        </p:nvSpPr>
        <p:spPr>
          <a:xfrm>
            <a:off x="1510657" y="4000500"/>
            <a:ext cx="1516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>
                <a:latin typeface="HY견고딕" panose="02030600000101010101" pitchFamily="18" charset="-127"/>
                <a:ea typeface="HY견고딕" panose="02030600000101010101" pitchFamily="18" charset="-127"/>
              </a:rPr>
              <a:t>관련 이론 및 회로도</a:t>
            </a:r>
          </a:p>
        </p:txBody>
      </p:sp>
    </p:spTree>
    <p:extLst>
      <p:ext uri="{BB962C8B-B14F-4D97-AF65-F5344CB8AC3E}">
        <p14:creationId xmlns:p14="http://schemas.microsoft.com/office/powerpoint/2010/main" val="398443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0169F-B6FC-0E57-FE00-09EDAA24B339}"/>
              </a:ext>
            </a:extLst>
          </p:cNvPr>
          <p:cNvSpPr txBox="1"/>
          <p:nvPr/>
        </p:nvSpPr>
        <p:spPr>
          <a:xfrm>
            <a:off x="381000" y="495300"/>
            <a:ext cx="91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주요 수행내용 및 핵심이론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2E8C-B76B-5E78-34F5-4AB6B8543BB1}"/>
              </a:ext>
            </a:extLst>
          </p:cNvPr>
          <p:cNvSpPr txBox="1"/>
          <p:nvPr/>
        </p:nvSpPr>
        <p:spPr>
          <a:xfrm>
            <a:off x="533400" y="1504816"/>
            <a:ext cx="9829800" cy="98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>
                <a:solidFill>
                  <a:srgbClr val="212529"/>
                </a:solidFill>
                <a:effectLst/>
                <a:latin typeface="+mj-lt"/>
                <a:ea typeface="함초롬바탕" panose="02030604000101010101" pitchFamily="18" charset="-127"/>
              </a:rPr>
              <a:t>1. </a:t>
            </a:r>
            <a:r>
              <a:rPr lang="ko-KR" altLang="en-US" sz="1800" b="1" kern="100" spc="0">
                <a:solidFill>
                  <a:srgbClr val="212529"/>
                </a:solidFill>
                <a:effectLst/>
                <a:latin typeface="+mj-lt"/>
                <a:ea typeface="함초롬바탕" panose="02030604000101010101" pitchFamily="18" charset="-127"/>
              </a:rPr>
              <a:t>실시간 물체 감지 </a:t>
            </a:r>
            <a:endParaRPr lang="ko-KR" altLang="en-US" sz="1800" b="1" kern="0" spc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-YOLOv8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을 통한실시간 물체 감지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-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딥러닝을 구현하기 위한 파이썬 기반의 오픈소스 머신러닝 라이브러리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(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파이토치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(PyTorch))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를 사용하여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YOLO(YOLOv8)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알고리즘을 구현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-YOLOV8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모델 학습 </a:t>
            </a:r>
            <a:endParaRPr lang="en-US" altLang="ko-KR" sz="2000" b="1" kern="0">
              <a:solidFill>
                <a:srgbClr val="000000"/>
              </a:solidFill>
              <a:latin typeface="+mj-lt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b="1" kern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2. </a:t>
            </a:r>
            <a:r>
              <a:rPr lang="ko-KR" altLang="en-US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화재 감시 카메라 설정</a:t>
            </a:r>
            <a:endParaRPr lang="en-US" altLang="ko-KR" b="1" kern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Computer Vision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카메라를 통해 얻는 모든 영상들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사람은 눈으로 보이는 시각적 영상을 자연스럽게 처리가능</a:t>
            </a:r>
            <a:endParaRPr lang="en-US" altLang="ko-KR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컴퓨터는 불가능 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&gt;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찍으면 </a:t>
            </a: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진수의 숫자를 행렬의 형태로 인식</a:t>
            </a:r>
            <a:endParaRPr lang="en-US" altLang="ko-KR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OpenCV (Opensource Computer Vision)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영상 처리에 사용할 수 있는 오픈소스 라이브러리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컴퓨터가 사람의 눈 역할을 하도록 함</a:t>
            </a:r>
            <a:endParaRPr lang="en-US" altLang="ko-KR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 처리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픽셀 단위로 처리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픽셀은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RGB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값으로 표현되며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이용해 다양한 이미지 처리 작업을 수행</a:t>
            </a:r>
            <a:endParaRPr lang="en-US" altLang="ko-KR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행렬 연산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행렬로 표현하고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행렬 연산을 통해 이미지 처리를 수행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통해 이미지 변환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필터링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검출 등의 작업을 수행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알고리즘 활용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다양한 컴퓨터 비전 알고리즘을 구현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통해 사용자는 복잡한 알고리즘을 쉽게 사용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(Canny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엣지 검출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히스토그램 평활화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객체 추적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1800" b="1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kern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2000">
              <a:solidFill>
                <a:srgbClr val="212529"/>
              </a:solidFill>
              <a:latin typeface="함초롱바탕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0207A2E5-F98F-2567-A34B-E815B411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904" y="1790700"/>
            <a:ext cx="6705600" cy="3439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89C4C4-E843-F876-B975-751F2E96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904" y="6121508"/>
            <a:ext cx="6833963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BE05E-AC4D-678C-C33F-485B98DE5B5A}"/>
              </a:ext>
            </a:extLst>
          </p:cNvPr>
          <p:cNvSpPr txBox="1"/>
          <p:nvPr/>
        </p:nvSpPr>
        <p:spPr>
          <a:xfrm>
            <a:off x="533400" y="1035531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화재 감지</a:t>
            </a:r>
          </a:p>
        </p:txBody>
      </p:sp>
    </p:spTree>
    <p:extLst>
      <p:ext uri="{BB962C8B-B14F-4D97-AF65-F5344CB8AC3E}">
        <p14:creationId xmlns:p14="http://schemas.microsoft.com/office/powerpoint/2010/main" val="166457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0169F-B6FC-0E57-FE00-09EDAA24B339}"/>
              </a:ext>
            </a:extLst>
          </p:cNvPr>
          <p:cNvSpPr txBox="1"/>
          <p:nvPr/>
        </p:nvSpPr>
        <p:spPr>
          <a:xfrm>
            <a:off x="381000" y="495300"/>
            <a:ext cx="91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주요 수행내용 및 핵심이론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2E8C-B76B-5E78-34F5-4AB6B8543BB1}"/>
              </a:ext>
            </a:extLst>
          </p:cNvPr>
          <p:cNvSpPr txBox="1"/>
          <p:nvPr/>
        </p:nvSpPr>
        <p:spPr>
          <a:xfrm>
            <a:off x="707136" y="1317222"/>
            <a:ext cx="9829800" cy="938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100" spc="0">
              <a:solidFill>
                <a:srgbClr val="212529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통신방식</a:t>
            </a:r>
            <a:endParaRPr lang="en-US" altLang="ko-KR" sz="1800" b="1" kern="100" spc="0">
              <a:solidFill>
                <a:srgbClr val="212529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HC-12 RF </a:t>
            </a:r>
            <a:r>
              <a:rPr lang="ko-KR" altLang="en-US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무선 모듈을 사용해 </a:t>
            </a:r>
            <a:r>
              <a:rPr lang="en-US" altLang="ko-KR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PC</a:t>
            </a:r>
            <a:r>
              <a:rPr lang="ko-KR" altLang="en-US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연동 디바이스를 연결</a:t>
            </a:r>
            <a:endParaRPr lang="en-US" altLang="ko-KR" sz="1800" b="1" kern="100" spc="0">
              <a:solidFill>
                <a:srgbClr val="212529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UART</a:t>
            </a:r>
            <a:r>
              <a:rPr lang="ko-KR" altLang="en-US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직렬 통신 방식 사용</a:t>
            </a: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FT232</a:t>
            </a:r>
            <a:r>
              <a:rPr lang="ko-KR" altLang="en-US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사용한</a:t>
            </a:r>
            <a:r>
              <a:rPr lang="ko-KR" altLang="en-US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USB TO TTL </a:t>
            </a:r>
            <a:r>
              <a:rPr lang="ko-KR" altLang="en-US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방식</a:t>
            </a:r>
            <a:r>
              <a:rPr lang="en-US" altLang="ko-KR" sz="1800" b="1" kern="100" spc="0">
                <a:solidFill>
                  <a:srgbClr val="21252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장거리 무선 통신 가능</a:t>
            </a: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최대 </a:t>
            </a: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15km)</a:t>
            </a: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b="1" kern="100">
              <a:solidFill>
                <a:srgbClr val="212529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100">
              <a:solidFill>
                <a:srgbClr val="212529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100">
              <a:solidFill>
                <a:srgbClr val="212529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b="1" kern="100">
                <a:solidFill>
                  <a:srgbClr val="212529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BIT MAP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픽셀에 저장된 일련의 비트 정보 집합</a:t>
            </a:r>
            <a:endParaRPr lang="ko-KR" altLang="en-US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픽셀들의 배열 방식과 픽셀의 숫자와 비율이 디스플레이의 해상도를 결정</a:t>
            </a:r>
            <a:endParaRPr lang="ko-KR" altLang="en-US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장점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많은 필셀로 정교하고 다양한 색상을 가진 이미지를 만들 수 있다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단점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축소와 확대가 가능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이미지가 깨질 수 있고 품질이 떨어진다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5. TFT LCD </a:t>
            </a:r>
            <a:r>
              <a:rPr lang="ko-KR" altLang="en-US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터치</a:t>
            </a:r>
            <a:endParaRPr lang="en-US" altLang="ko-KR" b="1" kern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-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업로드된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BIT MAP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에 좌표를 지정하여 상부 기판에 특정 좌표에 접촉하였을 경우 </a:t>
            </a:r>
            <a:endParaRPr lang="en-US" altLang="ko-KR" sz="1800" b="1" kern="0" spc="0">
              <a:solidFill>
                <a:srgbClr val="000000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해당하는 동작을 하도록 설계</a:t>
            </a:r>
            <a:endParaRPr lang="ko-KR" altLang="en-US" sz="1800" b="1" kern="0" spc="0">
              <a:solidFill>
                <a:srgbClr val="000000"/>
              </a:solidFill>
              <a:effectLst/>
              <a:latin typeface="함초롱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>
              <a:solidFill>
                <a:srgbClr val="212529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>
              <a:solidFill>
                <a:srgbClr val="212529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>
              <a:solidFill>
                <a:srgbClr val="212529"/>
              </a:solidFill>
              <a:latin typeface="함초롱바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4670C8-B8D1-2115-F815-39A7EA4F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9" y="876300"/>
            <a:ext cx="4724400" cy="30952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9776B5-061F-2E74-BF02-B78E99EA8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4230512"/>
            <a:ext cx="3962400" cy="2132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BC3250E-E4CF-7559-E3E2-4BF3F0F7E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199" y="4235200"/>
            <a:ext cx="3337017" cy="2127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909C9963-2360-59A3-1545-2CB4EDC78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4518" y="6743700"/>
            <a:ext cx="6315698" cy="24080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387BA-B070-E9AB-B275-D5506F3AA03B}"/>
              </a:ext>
            </a:extLst>
          </p:cNvPr>
          <p:cNvSpPr txBox="1"/>
          <p:nvPr/>
        </p:nvSpPr>
        <p:spPr>
          <a:xfrm>
            <a:off x="466346" y="123558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accent1"/>
                </a:solidFill>
              </a:rPr>
              <a:t>통신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82EE3-16ED-BA75-B578-9B6592E6A3FD}"/>
              </a:ext>
            </a:extLst>
          </p:cNvPr>
          <p:cNvSpPr txBox="1"/>
          <p:nvPr/>
        </p:nvSpPr>
        <p:spPr>
          <a:xfrm>
            <a:off x="530355" y="39243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B050"/>
                </a:solidFill>
              </a:rPr>
              <a:t>연동 디바이스</a:t>
            </a:r>
          </a:p>
        </p:txBody>
      </p:sp>
    </p:spTree>
    <p:extLst>
      <p:ext uri="{BB962C8B-B14F-4D97-AF65-F5344CB8AC3E}">
        <p14:creationId xmlns:p14="http://schemas.microsoft.com/office/powerpoint/2010/main" val="396297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0169F-B6FC-0E57-FE00-09EDAA24B339}"/>
              </a:ext>
            </a:extLst>
          </p:cNvPr>
          <p:cNvSpPr txBox="1"/>
          <p:nvPr/>
        </p:nvSpPr>
        <p:spPr>
          <a:xfrm>
            <a:off x="381000" y="495300"/>
            <a:ext cx="91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주요 수행내용 및 핵심이론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2E8C-B76B-5E78-34F5-4AB6B8543BB1}"/>
              </a:ext>
            </a:extLst>
          </p:cNvPr>
          <p:cNvSpPr txBox="1"/>
          <p:nvPr/>
        </p:nvSpPr>
        <p:spPr>
          <a:xfrm>
            <a:off x="609600" y="956965"/>
            <a:ext cx="9829800" cy="1297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b="1" kern="100" dirty="0">
                <a:solidFill>
                  <a:srgbClr val="212529"/>
                </a:solidFill>
                <a:latin typeface="함초롱바탕"/>
                <a:ea typeface="함초롬바탕" panose="02030604000101010101" pitchFamily="18" charset="-127"/>
              </a:rPr>
              <a:t>6.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GPS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센서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(UART GPS NEO-6M)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-GPS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수신기는 세 개 이상의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GPS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위성에서 송신된 신호를 수신하여 위성과 수신기의 위치를 결정한다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위성에서 송신된 신호와 수신기에서 수신된 신호의 시간 차이를 측정하면 위성과 수신기 사이의 거리를 구할 수 있는데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이때 송신된 신호에는 위성의 위치에 대한 정보가 들어 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7.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MAPPING</a:t>
            </a:r>
            <a:endParaRPr lang="en-US" altLang="ko-KR" b="1" kern="0" dirty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-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tft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 lcd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의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Bit map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화면의 좌표와 맞게 일대일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Mapping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하여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gps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의 정보에 따라 정확한 위치가 표현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.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</a:rPr>
              <a:t>-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gps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송신되는 위도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경도에 따라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320x240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해상도의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lcd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현재 좌표를 표시하기 위한 공식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endParaRPr lang="en-US" altLang="ko-KR" b="1" kern="10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10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b="1" kern="100">
                <a:solidFill>
                  <a:srgbClr val="212529"/>
                </a:solidFill>
                <a:latin typeface="함초롱바탕"/>
                <a:ea typeface="함초롬바탕" panose="02030604000101010101" pitchFamily="18" charset="-127"/>
              </a:rPr>
              <a:t>8.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라즈베리파이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-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라즈베리파이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(Raspberry Pi)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라고 하면 영국의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라즈베리파이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 제단에서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"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학교나 교육기관에서 기초 컴퓨터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&amp;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과학 교육을 향상시키기 위해 개발한 싱글 보드 컴퓨터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"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입니다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롱바탕"/>
                <a:ea typeface="함초롬바탕" panose="02030604000101010101" pitchFamily="18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-</a:t>
            </a:r>
            <a:r>
              <a:rPr lang="ko-KR" altLang="en-US" b="1" kern="0" dirty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학습시킨 딥러닝 모델을 기반으로 추론을 하기위해서는 컴퓨터가 </a:t>
            </a:r>
            <a:r>
              <a:rPr lang="ko-KR" altLang="en-US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필요하다</a:t>
            </a:r>
            <a:r>
              <a:rPr lang="en-US" altLang="ko-KR" b="1" kern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endParaRPr lang="en-US" altLang="ko-KR" b="1" kern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 dirty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 dirty="0">
              <a:solidFill>
                <a:srgbClr val="212529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212529"/>
              </a:solidFill>
              <a:latin typeface="함초롱바탕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 dirty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 dirty="0">
              <a:solidFill>
                <a:srgbClr val="212529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212529"/>
              </a:solidFill>
              <a:latin typeface="함초롱바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AC3A2-042C-949C-98A4-D8C473C7C00D}"/>
              </a:ext>
            </a:extLst>
          </p:cNvPr>
          <p:cNvSpPr txBox="1"/>
          <p:nvPr/>
        </p:nvSpPr>
        <p:spPr>
          <a:xfrm>
            <a:off x="533400" y="5382838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딥러닝 추론</a:t>
            </a:r>
          </a:p>
        </p:txBody>
      </p:sp>
      <p:pic>
        <p:nvPicPr>
          <p:cNvPr id="1026" name="Picture 2" descr="Raspberry Pi] 라즈베리파이5 8GB (Raspberry Pi 5) 개발보드/프로그래머 &gt; 오픈소스H/W &gt; 라즈베리파이 &gt;  라즈베리파이 보드 (주)엘레파츠 - 엘레파츠">
            <a:extLst>
              <a:ext uri="{FF2B5EF4-FFF2-40B4-BE49-F238E27FC236}">
                <a16:creationId xmlns:a16="http://schemas.microsoft.com/office/drawing/2014/main" id="{B5157C26-BFB8-90CF-35AE-54F9A79E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837" y="53828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0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0169F-B6FC-0E57-FE00-09EDAA24B339}"/>
              </a:ext>
            </a:extLst>
          </p:cNvPr>
          <p:cNvSpPr txBox="1"/>
          <p:nvPr/>
        </p:nvSpPr>
        <p:spPr>
          <a:xfrm>
            <a:off x="381000" y="495300"/>
            <a:ext cx="91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주요 수행내용 및 핵심이론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CA413-E224-ABB1-F05A-43DC62402DD7}"/>
              </a:ext>
            </a:extLst>
          </p:cNvPr>
          <p:cNvSpPr txBox="1"/>
          <p:nvPr/>
        </p:nvSpPr>
        <p:spPr>
          <a:xfrm>
            <a:off x="533400" y="1104900"/>
            <a:ext cx="17221200" cy="10267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함초롱바탕"/>
                <a:ea typeface="함초롬바탕" panose="02030604000101010101" pitchFamily="18" charset="-127"/>
              </a:rPr>
              <a:t>9. TPU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NPU: (Neural Processing Unit)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신경망 프로세서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인공신경망의 연산을 전용으로 가속화하기 위해 만들어진 특수 프로세서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딥러닝 모델의 병렬 연산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한 작업을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여러개의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작은 작업으로 분할하여 동시에 실행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)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에 최적화된 프로세서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TPU(Tensor Processing Unit)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구글에서 개발한 딥 러닝 작업에 특화된 하드웨어 시스템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인공 지능 작업을 빠르고 효율적으로 수행하도록 고안된 프로세서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TPU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는 구글에서 자체 개발한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NPU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중 하나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TPU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장점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딥 러닝 작업에 특화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&gt;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많은 계산이 필요한 작업을 빠르게 수행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효율적인 전력 사용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&gt; AI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전력 소비 최소화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 CPU/GPU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와의 차이점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: 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CPU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는 컴퓨터의 작업을 처리하는 범용 프로세서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&gt;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딥 러닝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/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추론에 성능이 부족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는 딥 러닝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/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추론에 성능이 부족하지는 않지만 전력 소비가 높음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&gt;&gt;&gt;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딥 러닝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/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추론에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TPU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를 사용하는 것이 효율적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 dirty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 dirty="0">
              <a:solidFill>
                <a:srgbClr val="212529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212529"/>
              </a:solidFill>
              <a:latin typeface="함초롱바탕"/>
            </a:endParaRPr>
          </a:p>
        </p:txBody>
      </p:sp>
      <p:sp>
        <p:nvSpPr>
          <p:cNvPr id="2" name="AutoShape 2" descr="객체인식 = 라즈베리파이 + Coral EdgeTPU">
            <a:extLst>
              <a:ext uri="{FF2B5EF4-FFF2-40B4-BE49-F238E27FC236}">
                <a16:creationId xmlns:a16="http://schemas.microsoft.com/office/drawing/2014/main" id="{70294E48-0261-98FD-02C9-C70080DC2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2B3BDC56-6B93-9914-55C4-4DD19DE27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4" name="Picture 6" descr="Google Coral USB Accelerator 국내 정품 / 디바이스마트">
            <a:extLst>
              <a:ext uri="{FF2B5EF4-FFF2-40B4-BE49-F238E27FC236}">
                <a16:creationId xmlns:a16="http://schemas.microsoft.com/office/drawing/2014/main" id="{EB1BD83D-A952-7C2A-06A7-8C8AA07E8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585" y="3919537"/>
            <a:ext cx="3048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43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D0169F-B6FC-0E57-FE00-09EDAA24B339}"/>
              </a:ext>
            </a:extLst>
          </p:cNvPr>
          <p:cNvSpPr txBox="1"/>
          <p:nvPr/>
        </p:nvSpPr>
        <p:spPr>
          <a:xfrm>
            <a:off x="381000" y="495300"/>
            <a:ext cx="91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주요 수행내용 및 핵심이론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2E8C-B76B-5E78-34F5-4AB6B8543BB1}"/>
              </a:ext>
            </a:extLst>
          </p:cNvPr>
          <p:cNvSpPr txBox="1"/>
          <p:nvPr/>
        </p:nvSpPr>
        <p:spPr>
          <a:xfrm>
            <a:off x="707136" y="1317222"/>
            <a:ext cx="9829800" cy="721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풍향 센서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-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프로펠러의 직경이 약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20cm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로 회전하면 미니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DC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모터가 강제로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DC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전압을 발생시킨다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풍속이 높을수록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DC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전압이 높아진다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허용오차 약 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10% (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산불 발생 환경 측정을 위함</a:t>
            </a:r>
            <a:r>
              <a:rPr lang="en-US" altLang="ko-KR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endParaRPr lang="en-US" altLang="ko-KR" b="1" kern="0" dirty="0">
              <a:solidFill>
                <a:srgbClr val="000000"/>
              </a:solidFill>
              <a:latin typeface="함초롱바탕"/>
              <a:ea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 dirty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 dirty="0">
              <a:solidFill>
                <a:srgbClr val="212529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212529"/>
              </a:solidFill>
              <a:latin typeface="함초롱바탕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함초롱바탕"/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100" dirty="0">
              <a:solidFill>
                <a:srgbClr val="212529"/>
              </a:solidFill>
              <a:latin typeface="함초롱바탕"/>
              <a:ea typeface="함초롬바탕" panose="02030604000101010101" pitchFamily="18" charset="-127"/>
            </a:endParaRPr>
          </a:p>
          <a:p>
            <a:pPr marL="285750" marR="0" indent="-28575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b="1" kern="100" spc="0" dirty="0">
              <a:solidFill>
                <a:srgbClr val="212529"/>
              </a:solidFill>
              <a:effectLst/>
              <a:latin typeface="함초롱바탕"/>
              <a:ea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212529"/>
              </a:solidFill>
              <a:latin typeface="함초롱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98417-19C4-7658-60DA-5438259A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758" y="956965"/>
            <a:ext cx="402963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7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7" name="그림 6" descr="스크린샷, 콜라주, 모자이크이(가) 표시된 사진&#10;&#10;자동 생성된 설명">
            <a:extLst>
              <a:ext uri="{FF2B5EF4-FFF2-40B4-BE49-F238E27FC236}">
                <a16:creationId xmlns:a16="http://schemas.microsoft.com/office/drawing/2014/main" id="{D226418A-7131-2851-F3A9-934A53885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2" y="1866900"/>
            <a:ext cx="6667500" cy="666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EC754F-FDE1-1CE6-E993-B1A8546F6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1" y="2171700"/>
            <a:ext cx="8661654" cy="605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D72D4-F1DD-7676-E7A8-74A552D6FAA7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시뮬레이션 및 실험 결과 분석</a:t>
            </a:r>
            <a:endParaRPr lang="en-US" altLang="ko-KR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05879-2881-5444-F04C-F94594E26E90}"/>
              </a:ext>
            </a:extLst>
          </p:cNvPr>
          <p:cNvSpPr txBox="1"/>
          <p:nvPr/>
        </p:nvSpPr>
        <p:spPr>
          <a:xfrm>
            <a:off x="685800" y="978743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 학습 과정</a:t>
            </a:r>
          </a:p>
        </p:txBody>
      </p:sp>
    </p:spTree>
    <p:extLst>
      <p:ext uri="{BB962C8B-B14F-4D97-AF65-F5344CB8AC3E}">
        <p14:creationId xmlns:p14="http://schemas.microsoft.com/office/powerpoint/2010/main" val="358033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4" name="그림 3" descr="텍스트, 도표, 번호, 라인이(가) 표시된 사진&#10;&#10;자동 생성된 설명">
            <a:extLst>
              <a:ext uri="{FF2B5EF4-FFF2-40B4-BE49-F238E27FC236}">
                <a16:creationId xmlns:a16="http://schemas.microsoft.com/office/drawing/2014/main" id="{C80DACBC-14B1-B6AC-2213-3E64179A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5586"/>
            <a:ext cx="8305800" cy="8131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6D00B-5B8F-875E-CD3C-5DB5F6300C53}"/>
              </a:ext>
            </a:extLst>
          </p:cNvPr>
          <p:cNvSpPr txBox="1"/>
          <p:nvPr/>
        </p:nvSpPr>
        <p:spPr>
          <a:xfrm>
            <a:off x="8781288" y="1866900"/>
            <a:ext cx="904951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/>
              <a:t>trainbox: </a:t>
            </a:r>
            <a:r>
              <a:rPr lang="ko-KR" altLang="en-US" sz="3000"/>
              <a:t>경계박스 예측 정확도 지표 </a:t>
            </a:r>
            <a:r>
              <a:rPr lang="en-US" altLang="ko-KR" sz="3000"/>
              <a:t>/ </a:t>
            </a:r>
            <a:r>
              <a:rPr lang="ko-KR" altLang="en-US" sz="3000"/>
              <a:t>낮을수록 예측이 정확</a:t>
            </a:r>
            <a:endParaRPr lang="en-US" altLang="ko-KR" sz="3000"/>
          </a:p>
          <a:p>
            <a:endParaRPr lang="ko-KR" altLang="en-US" sz="3000"/>
          </a:p>
          <a:p>
            <a:r>
              <a:rPr lang="en-US" altLang="ko-KR" sz="3000"/>
              <a:t>traincls: </a:t>
            </a:r>
            <a:r>
              <a:rPr lang="ko-KR" altLang="en-US" sz="3000"/>
              <a:t>객체 분류 정확도 </a:t>
            </a:r>
            <a:r>
              <a:rPr lang="en-US" altLang="ko-KR" sz="3000"/>
              <a:t>/ </a:t>
            </a:r>
            <a:r>
              <a:rPr lang="ko-KR" altLang="en-US" sz="3000"/>
              <a:t>낮을 수록 분류가 정확</a:t>
            </a:r>
            <a:endParaRPr lang="en-US" altLang="ko-KR" sz="3000"/>
          </a:p>
          <a:p>
            <a:endParaRPr lang="ko-KR" altLang="en-US" sz="3000"/>
          </a:p>
          <a:p>
            <a:r>
              <a:rPr lang="en-US" altLang="ko-KR" sz="3000"/>
              <a:t>traindlf: </a:t>
            </a:r>
            <a:r>
              <a:rPr lang="ko-KR" altLang="en-US" sz="3000"/>
              <a:t>객체 거리 예측 </a:t>
            </a:r>
            <a:r>
              <a:rPr lang="en-US" altLang="ko-KR" sz="3000"/>
              <a:t>/ </a:t>
            </a:r>
            <a:r>
              <a:rPr lang="ko-KR" altLang="en-US" sz="3000"/>
              <a:t>낮을 수록 거리 예측 정확</a:t>
            </a:r>
            <a:endParaRPr lang="en-US" altLang="ko-KR" sz="3000"/>
          </a:p>
          <a:p>
            <a:endParaRPr lang="ko-KR" altLang="en-US" sz="3000"/>
          </a:p>
          <a:p>
            <a:r>
              <a:rPr lang="en-US" altLang="ko-KR" sz="3000"/>
              <a:t>val: </a:t>
            </a:r>
            <a:r>
              <a:rPr lang="ko-KR" altLang="en-US" sz="3000"/>
              <a:t>검증 데이터 </a:t>
            </a:r>
            <a:r>
              <a:rPr lang="en-US" altLang="ko-KR" sz="3000"/>
              <a:t>loss </a:t>
            </a:r>
            <a:r>
              <a:rPr lang="ko-KR" altLang="en-US" sz="3000"/>
              <a:t>지표 </a:t>
            </a:r>
            <a:r>
              <a:rPr lang="en-US" altLang="ko-KR" sz="3000"/>
              <a:t>/ </a:t>
            </a:r>
            <a:r>
              <a:rPr lang="ko-KR" altLang="en-US" sz="3000"/>
              <a:t>낮을수록 일반화 성능 좋음</a:t>
            </a:r>
            <a:endParaRPr lang="en-US" altLang="ko-KR" sz="3000"/>
          </a:p>
          <a:p>
            <a:endParaRPr lang="ko-KR" altLang="en-US" sz="3000"/>
          </a:p>
          <a:p>
            <a:r>
              <a:rPr lang="en-US" altLang="ko-KR" sz="3000"/>
              <a:t>precision, recall: </a:t>
            </a:r>
            <a:r>
              <a:rPr lang="ko-KR" altLang="en-US" sz="3000"/>
              <a:t>객체 검출 정확도</a:t>
            </a:r>
            <a:r>
              <a:rPr lang="en-US" altLang="ko-KR" sz="3000"/>
              <a:t>, </a:t>
            </a:r>
            <a:r>
              <a:rPr lang="ko-KR" altLang="en-US" sz="3000"/>
              <a:t>재현율 </a:t>
            </a:r>
            <a:r>
              <a:rPr lang="en-US" altLang="ko-KR" sz="3000"/>
              <a:t>/ </a:t>
            </a:r>
            <a:r>
              <a:rPr lang="ko-KR" altLang="en-US" sz="3000"/>
              <a:t>높을 수록 성능이 좋음</a:t>
            </a:r>
            <a:endParaRPr lang="en-US" altLang="ko-KR" sz="3000"/>
          </a:p>
          <a:p>
            <a:endParaRPr lang="ko-KR" altLang="en-US" sz="3000"/>
          </a:p>
          <a:p>
            <a:r>
              <a:rPr lang="en-US" altLang="ko-KR" sz="3000"/>
              <a:t>mPA50, 50-95: 50</a:t>
            </a:r>
            <a:r>
              <a:rPr lang="ko-KR" altLang="en-US" sz="3000"/>
              <a:t>은 정확도 </a:t>
            </a:r>
            <a:r>
              <a:rPr lang="en-US" altLang="ko-KR" sz="3000"/>
              <a:t>0.5</a:t>
            </a:r>
            <a:r>
              <a:rPr lang="ko-KR" altLang="en-US" sz="3000"/>
              <a:t>이상</a:t>
            </a:r>
            <a:endParaRPr lang="en-US" altLang="ko-KR" sz="3000"/>
          </a:p>
          <a:p>
            <a:r>
              <a:rPr lang="en-US" altLang="ko-KR" sz="3000"/>
              <a:t>50-95</a:t>
            </a:r>
            <a:r>
              <a:rPr lang="ko-KR" altLang="en-US" sz="3000"/>
              <a:t>는 정확도 </a:t>
            </a:r>
            <a:r>
              <a:rPr lang="en-US" altLang="ko-KR" sz="3000"/>
              <a:t>0.95</a:t>
            </a:r>
            <a:r>
              <a:rPr lang="ko-KR" altLang="en-US" sz="3000"/>
              <a:t>이상 평균 </a:t>
            </a:r>
            <a:r>
              <a:rPr lang="en-US" altLang="ko-KR" sz="3000"/>
              <a:t>/</a:t>
            </a:r>
            <a:r>
              <a:rPr lang="ko-KR" altLang="en-US" sz="3000"/>
              <a:t>높을수록 성능 좋음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AB85B-DAEE-E9C2-7D9E-2E26B2753FF2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시뮬레이션 및 실험 결과 분석</a:t>
            </a:r>
            <a:endParaRPr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08002-34D1-23E7-43CB-F30B3D3A3794}"/>
              </a:ext>
            </a:extLst>
          </p:cNvPr>
          <p:cNvSpPr txBox="1"/>
          <p:nvPr/>
        </p:nvSpPr>
        <p:spPr>
          <a:xfrm>
            <a:off x="685800" y="978743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 학습 과정</a:t>
            </a:r>
          </a:p>
        </p:txBody>
      </p:sp>
    </p:spTree>
    <p:extLst>
      <p:ext uri="{BB962C8B-B14F-4D97-AF65-F5344CB8AC3E}">
        <p14:creationId xmlns:p14="http://schemas.microsoft.com/office/powerpoint/2010/main" val="159327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F2558B-B947-E3EB-DBFE-39DB52C260F2}"/>
              </a:ext>
            </a:extLst>
          </p:cNvPr>
          <p:cNvSpPr txBox="1"/>
          <p:nvPr/>
        </p:nvSpPr>
        <p:spPr>
          <a:xfrm>
            <a:off x="3333960" y="2019300"/>
            <a:ext cx="77036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3600" b="1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3600" b="1">
                <a:latin typeface="+mj-lt"/>
              </a:rPr>
              <a:t>연구 동기 및 목적</a:t>
            </a:r>
            <a:endParaRPr lang="en-US" altLang="ko-KR" sz="3600" b="1">
              <a:latin typeface="+mj-lt"/>
            </a:endParaRPr>
          </a:p>
          <a:p>
            <a:endParaRPr lang="en-US" altLang="ko-KR" sz="3600" b="1">
              <a:latin typeface="+mj-lt"/>
            </a:endParaRPr>
          </a:p>
          <a:p>
            <a:r>
              <a:rPr lang="en-US" altLang="ko-KR" sz="3600" b="1">
                <a:latin typeface="+mj-lt"/>
              </a:rPr>
              <a:t>2. </a:t>
            </a:r>
            <a:r>
              <a:rPr lang="ko-KR" altLang="en-US" sz="3600" b="1">
                <a:latin typeface="+mj-lt"/>
              </a:rPr>
              <a:t>선행연구조사 및 분석</a:t>
            </a:r>
            <a:endParaRPr lang="en-US" altLang="ko-KR" sz="3600" b="1">
              <a:latin typeface="+mj-lt"/>
            </a:endParaRPr>
          </a:p>
          <a:p>
            <a:endParaRPr lang="en-US" altLang="ko-KR" sz="3600" b="1">
              <a:latin typeface="+mj-lt"/>
            </a:endParaRPr>
          </a:p>
          <a:p>
            <a:r>
              <a:rPr lang="en-US" altLang="ko-KR" sz="3600" b="1">
                <a:latin typeface="+mj-lt"/>
              </a:rPr>
              <a:t>3. </a:t>
            </a:r>
            <a:r>
              <a:rPr lang="ko-KR" altLang="en-US" sz="3600" b="1">
                <a:latin typeface="+mj-lt"/>
              </a:rPr>
              <a:t>린 캔버스 분석</a:t>
            </a:r>
            <a:endParaRPr lang="en-US" altLang="ko-KR" sz="3600" b="1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+mj-lt"/>
            </a:endParaRPr>
          </a:p>
          <a:p>
            <a:endParaRPr lang="en-US" altLang="ko-KR" sz="3600" b="1" dirty="0"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42D161-57A0-ECE9-78EF-CF269F5F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40" y="385577"/>
            <a:ext cx="301032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2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FAB85B-DAEE-E9C2-7D9E-2E26B2753FF2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시뮬레이션 및 실험 결과 분석</a:t>
            </a:r>
            <a:endParaRPr lang="en-US" altLang="ko-KR" sz="3200" b="1" dirty="0"/>
          </a:p>
        </p:txBody>
      </p:sp>
      <p:pic>
        <p:nvPicPr>
          <p:cNvPr id="9" name="Picture 33">
            <a:extLst>
              <a:ext uri="{FF2B5EF4-FFF2-40B4-BE49-F238E27FC236}">
                <a16:creationId xmlns:a16="http://schemas.microsoft.com/office/drawing/2014/main" id="{FFE8B8BC-B489-11EC-6D92-124C874E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" y="1297091"/>
            <a:ext cx="7681176" cy="304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8C7803-DC53-DF82-03F2-2AB34197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7" y="4663440"/>
            <a:ext cx="6852599" cy="467106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5A9A62-4789-4046-EE69-3A6D56D3B0CA}"/>
              </a:ext>
            </a:extLst>
          </p:cNvPr>
          <p:cNvSpPr/>
          <p:nvPr/>
        </p:nvSpPr>
        <p:spPr>
          <a:xfrm>
            <a:off x="7162802" y="6210300"/>
            <a:ext cx="1524000" cy="1066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7">
            <a:extLst>
              <a:ext uri="{FF2B5EF4-FFF2-40B4-BE49-F238E27FC236}">
                <a16:creationId xmlns:a16="http://schemas.microsoft.com/office/drawing/2014/main" id="{7120E0C2-6FA3-9F7C-EC51-B8E2B9A8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495453" y="4173050"/>
            <a:ext cx="4002698" cy="533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D6FB4F11-3479-E376-82C5-95025D60D3C2}"/>
              </a:ext>
            </a:extLst>
          </p:cNvPr>
          <p:cNvSpPr/>
          <p:nvPr/>
        </p:nvSpPr>
        <p:spPr>
          <a:xfrm>
            <a:off x="11864440" y="6575917"/>
            <a:ext cx="632362" cy="528263"/>
          </a:xfrm>
          <a:prstGeom prst="rect">
            <a:avLst/>
          </a:prstGeom>
          <a:noFill/>
          <a:ln w="35941" cap="flat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49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FAB85B-DAEE-E9C2-7D9E-2E26B2753FF2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시뮬레이션 및 실험 결과 분석</a:t>
            </a:r>
            <a:endParaRPr lang="en-US" altLang="ko-KR" sz="3200" b="1" dirty="0"/>
          </a:p>
        </p:txBody>
      </p:sp>
      <p:pic>
        <p:nvPicPr>
          <p:cNvPr id="2" name="Picture 38">
            <a:extLst>
              <a:ext uri="{FF2B5EF4-FFF2-40B4-BE49-F238E27FC236}">
                <a16:creationId xmlns:a16="http://schemas.microsoft.com/office/drawing/2014/main" id="{C64976FB-3DEB-A3A2-7209-3513197C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1025720"/>
            <a:ext cx="6248400" cy="4117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0">
            <a:extLst>
              <a:ext uri="{FF2B5EF4-FFF2-40B4-BE49-F238E27FC236}">
                <a16:creationId xmlns:a16="http://schemas.microsoft.com/office/drawing/2014/main" id="{D9476F15-EFB1-BA1B-B2C1-5090E591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13" y="1562100"/>
            <a:ext cx="7697812" cy="353425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EEAEF-DA05-CA03-5E56-6B17262E8C26}"/>
              </a:ext>
            </a:extLst>
          </p:cNvPr>
          <p:cNvSpPr txBox="1"/>
          <p:nvPr/>
        </p:nvSpPr>
        <p:spPr>
          <a:xfrm>
            <a:off x="838200" y="5372100"/>
            <a:ext cx="10287000" cy="47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tft lcd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Bit map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화면의 좌표와 맞게 일대일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Mapping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하여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gps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정보에 따라 정확한 위치 표현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259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620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2" name="KakaoTalk_20240501_132440946">
            <a:hlinkClick r:id="" action="ppaction://media"/>
            <a:extLst>
              <a:ext uri="{FF2B5EF4-FFF2-40B4-BE49-F238E27FC236}">
                <a16:creationId xmlns:a16="http://schemas.microsoft.com/office/drawing/2014/main" id="{E0D36FAD-3F83-1764-6DE8-F3980CAF7A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668" y="1558946"/>
            <a:ext cx="7850131" cy="6632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03DF1-ED10-3985-BB40-03AE254D0692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시뮬레이션 및 실험 결과 분석</a:t>
            </a:r>
            <a:endParaRPr lang="en-US" altLang="ko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B77B7-6ABD-62CB-D8E0-11AD9413E293}"/>
              </a:ext>
            </a:extLst>
          </p:cNvPr>
          <p:cNvSpPr txBox="1"/>
          <p:nvPr/>
        </p:nvSpPr>
        <p:spPr>
          <a:xfrm>
            <a:off x="685800" y="978743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 추론 과정</a:t>
            </a:r>
          </a:p>
        </p:txBody>
      </p:sp>
      <p:pic>
        <p:nvPicPr>
          <p:cNvPr id="7" name="KakaoTalk_20240611_152534296">
            <a:hlinkClick r:id="" action="ppaction://media"/>
            <a:extLst>
              <a:ext uri="{FF2B5EF4-FFF2-40B4-BE49-F238E27FC236}">
                <a16:creationId xmlns:a16="http://schemas.microsoft.com/office/drawing/2014/main" id="{08224779-2991-8416-9AD7-5297F9D065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798" y="1563518"/>
            <a:ext cx="8534401" cy="662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03DF1-ED10-3985-BB40-03AE254D0692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시뮬레이션 및 실험 결과 분석</a:t>
            </a:r>
            <a:endParaRPr lang="en-US" altLang="ko-KR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282C01-6D40-C1CF-8595-7E3005C4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790700"/>
            <a:ext cx="5055319" cy="54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10E5DD-BB55-C766-0B38-27B6881F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1790700"/>
            <a:ext cx="3842409" cy="54000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4CA53C5-940C-64BC-7DC3-C2E5CA6D6D27}"/>
              </a:ext>
            </a:extLst>
          </p:cNvPr>
          <p:cNvSpPr/>
          <p:nvPr/>
        </p:nvSpPr>
        <p:spPr>
          <a:xfrm>
            <a:off x="7086600" y="4000500"/>
            <a:ext cx="3962400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11CA0-79C5-332E-C338-0AB64B53A2B3}"/>
              </a:ext>
            </a:extLst>
          </p:cNvPr>
          <p:cNvSpPr txBox="1"/>
          <p:nvPr/>
        </p:nvSpPr>
        <p:spPr>
          <a:xfrm>
            <a:off x="1082039" y="7607032"/>
            <a:ext cx="1188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단독으로 </a:t>
            </a:r>
            <a:r>
              <a:rPr lang="ko-KR" altLang="en-US" sz="30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사용했을때는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딥러닝 추론 지연율이 평균 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600ms, TPU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사용한 경우는 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80ms 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지연율이 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520ms </a:t>
            </a:r>
            <a:r>
              <a:rPr lang="ko-KR" altLang="en-US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정도 개선되었다</a:t>
            </a:r>
            <a:r>
              <a:rPr lang="en-US" altLang="ko-KR" sz="3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B7D82-6277-EF04-AFC0-AA6B9E3FF67E}"/>
              </a:ext>
            </a:extLst>
          </p:cNvPr>
          <p:cNvSpPr txBox="1"/>
          <p:nvPr/>
        </p:nvSpPr>
        <p:spPr>
          <a:xfrm>
            <a:off x="685800" y="978743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 추론 과정</a:t>
            </a:r>
          </a:p>
        </p:txBody>
      </p:sp>
    </p:spTree>
    <p:extLst>
      <p:ext uri="{BB962C8B-B14F-4D97-AF65-F5344CB8AC3E}">
        <p14:creationId xmlns:p14="http://schemas.microsoft.com/office/powerpoint/2010/main" val="2434265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0E5E04-1450-48F8-BD1A-09779B2486DA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회로도 </a:t>
            </a:r>
            <a:r>
              <a:rPr lang="en-US" altLang="ko-KR" sz="3200" b="1"/>
              <a:t>Schematic </a:t>
            </a:r>
            <a:r>
              <a:rPr lang="ko-KR" altLang="en-US" sz="3200" b="1"/>
              <a:t>및 </a:t>
            </a:r>
            <a:r>
              <a:rPr lang="en-US" altLang="ko-KR" sz="3200" b="1"/>
              <a:t>artwork</a:t>
            </a:r>
            <a:endParaRPr lang="en-US" altLang="ko-KR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41549-460B-08F8-7EE7-C3F09FEB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12" y="1181100"/>
            <a:ext cx="15068776" cy="81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4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4517E0-45E3-073A-2531-CA44636F03AE}"/>
              </a:ext>
            </a:extLst>
          </p:cNvPr>
          <p:cNvSpPr txBox="1"/>
          <p:nvPr/>
        </p:nvSpPr>
        <p:spPr>
          <a:xfrm>
            <a:off x="304800" y="393968"/>
            <a:ext cx="91970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/>
              <a:t>회로도 </a:t>
            </a:r>
            <a:r>
              <a:rPr lang="en-US" altLang="ko-KR" sz="3200" b="1"/>
              <a:t>Schematic </a:t>
            </a:r>
            <a:r>
              <a:rPr lang="ko-KR" altLang="en-US" sz="3200" b="1"/>
              <a:t>및 </a:t>
            </a:r>
            <a:r>
              <a:rPr lang="en-US" altLang="ko-KR" sz="3200" b="1"/>
              <a:t>artwork</a:t>
            </a:r>
            <a:endParaRPr lang="en-US" altLang="ko-KR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5E2C8-6471-CC53-40B1-86B3CB2D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368899"/>
            <a:ext cx="4363059" cy="7678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F14EF7-986A-7FC4-AAD7-3B13142C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1368899"/>
            <a:ext cx="4267200" cy="76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0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523884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최종 시연 동영상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 – 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화재 감지</a:t>
            </a:r>
          </a:p>
        </p:txBody>
      </p:sp>
      <p:pic>
        <p:nvPicPr>
          <p:cNvPr id="2" name="화재 감지">
            <a:hlinkClick r:id="" action="ppaction://media"/>
            <a:extLst>
              <a:ext uri="{FF2B5EF4-FFF2-40B4-BE49-F238E27FC236}">
                <a16:creationId xmlns:a16="http://schemas.microsoft.com/office/drawing/2014/main" id="{E3639607-8801-536F-0664-C80C8CEF6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8112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495300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최종 시연 동영상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풍속감지</a:t>
            </a:r>
          </a:p>
        </p:txBody>
      </p:sp>
      <p:pic>
        <p:nvPicPr>
          <p:cNvPr id="2" name="풍속감지">
            <a:hlinkClick r:id="" action="ppaction://media"/>
            <a:extLst>
              <a:ext uri="{FF2B5EF4-FFF2-40B4-BE49-F238E27FC236}">
                <a16:creationId xmlns:a16="http://schemas.microsoft.com/office/drawing/2014/main" id="{BA88C1C9-2C72-B760-A198-CA5F0271F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1743417"/>
            <a:ext cx="1325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25119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4EE0B0-971B-8169-1174-DEEF0A2EAEDB}"/>
              </a:ext>
            </a:extLst>
          </p:cNvPr>
          <p:cNvSpPr txBox="1"/>
          <p:nvPr/>
        </p:nvSpPr>
        <p:spPr>
          <a:xfrm>
            <a:off x="609600" y="495300"/>
            <a:ext cx="8637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최종 시연 동영상</a:t>
            </a:r>
            <a:r>
              <a:rPr lang="en-US" altLang="ko-KR" sz="4000" b="1">
                <a:latin typeface="HY견고딕" panose="02030600000101010101" pitchFamily="18" charset="-127"/>
                <a:ea typeface="HY견고딕" panose="02030600000101010101" pitchFamily="18" charset="-127"/>
              </a:rPr>
              <a:t> - GPS</a:t>
            </a:r>
            <a:endParaRPr lang="ko-KR" altLang="en-US" sz="40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gps">
            <a:hlinkClick r:id="" action="ppaction://media"/>
            <a:extLst>
              <a:ext uri="{FF2B5EF4-FFF2-40B4-BE49-F238E27FC236}">
                <a16:creationId xmlns:a16="http://schemas.microsoft.com/office/drawing/2014/main" id="{FDCE2987-06BE-B2DD-0F13-CE461DD2C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100" y="1584960"/>
            <a:ext cx="13639800" cy="76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17" y="-20557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017" y="3609306"/>
            <a:ext cx="16116419" cy="3067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E3916CC-D3D5-7CDA-FF98-4C36BB4B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814228"/>
            <a:ext cx="15451706" cy="4067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0ED37-ED5F-7ECA-A67B-F231D7313D80}"/>
              </a:ext>
            </a:extLst>
          </p:cNvPr>
          <p:cNvSpPr txBox="1"/>
          <p:nvPr/>
        </p:nvSpPr>
        <p:spPr>
          <a:xfrm>
            <a:off x="1219200" y="6171470"/>
            <a:ext cx="3884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박재원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기획 및 선행연구 조사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위치 추적 디바이스 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위치 추적 디바이스 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GPS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모드 설계 및 구현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-PCB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및 외관 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3D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시스템 문제점 피드백 및 개선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3C291-CFFC-026F-40A3-67117E2B99BC}"/>
              </a:ext>
            </a:extLst>
          </p:cNvPr>
          <p:cNvSpPr txBox="1"/>
          <p:nvPr/>
        </p:nvSpPr>
        <p:spPr>
          <a:xfrm>
            <a:off x="5701956" y="6188886"/>
            <a:ext cx="30610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최민준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기획 및 선행연구 조사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화재 감지를 위한 딥러닝 모델 학습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딥러닝 모델 보완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시스템 문제점 피드백 및 개선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풍향 센서 감지 모드 설계 및 구현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BBFF5-A513-6B02-704F-2F8E20B4B152}"/>
              </a:ext>
            </a:extLst>
          </p:cNvPr>
          <p:cNvSpPr txBox="1"/>
          <p:nvPr/>
        </p:nvSpPr>
        <p:spPr>
          <a:xfrm>
            <a:off x="9690442" y="6223457"/>
            <a:ext cx="3263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강동진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기획 및 선행연구 조사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화재 감지를 위한 딥러닝 모델 학습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딥러닝 모델 보완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시스템 문제점 피드백 및 개선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8A76C-AF50-ADAF-AAD4-6D7573B41AFC}"/>
              </a:ext>
            </a:extLst>
          </p:cNvPr>
          <p:cNvSpPr txBox="1"/>
          <p:nvPr/>
        </p:nvSpPr>
        <p:spPr>
          <a:xfrm>
            <a:off x="13258800" y="6282081"/>
            <a:ext cx="381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김건휘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기획 및 선행연구 조사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위치 추적 디바이스 통신 구현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위치 추적 디바이스 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GPS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모드 설계 및 구현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PCB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및 외관 </a:t>
            </a:r>
            <a:r>
              <a:rPr lang="en-US" altLang="ko-KR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3D </a:t>
            </a: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설계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>
                <a:latin typeface="HY중고딕" panose="02030600000101010101" pitchFamily="18" charset="-127"/>
                <a:ea typeface="HY중고딕" panose="02030600000101010101" pitchFamily="18" charset="-127"/>
              </a:rPr>
              <a:t>시스템 문제점 피드백 및 개선</a:t>
            </a:r>
            <a:endParaRPr lang="en-US" altLang="ko-KR" sz="2000" b="1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9B21-073A-F785-1B57-DB9C5F4B3C0F}"/>
              </a:ext>
            </a:extLst>
          </p:cNvPr>
          <p:cNvSpPr txBox="1"/>
          <p:nvPr/>
        </p:nvSpPr>
        <p:spPr>
          <a:xfrm>
            <a:off x="6858000" y="844429"/>
            <a:ext cx="4342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팀원 및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1100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2885" y="-44931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29D126D-F400-DB37-4E25-419AA3CA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62" y="3920993"/>
            <a:ext cx="7084075" cy="12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E1DE9490-F450-D958-FAC3-743FC493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9" y="1791031"/>
            <a:ext cx="14280817" cy="797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E65AA4-B191-247D-5A21-1F5A5015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36" y="339547"/>
            <a:ext cx="2592000" cy="560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E38B46-3056-841E-EB4A-BE4E1EEA4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39" y="2539519"/>
            <a:ext cx="2590800" cy="4208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B6B9FF-191B-6842-921D-849D6E714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332168"/>
            <a:ext cx="14476857" cy="64579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5B4ACB-01F7-F423-3736-2EEC51A0C368}"/>
              </a:ext>
            </a:extLst>
          </p:cNvPr>
          <p:cNvSpPr txBox="1"/>
          <p:nvPr/>
        </p:nvSpPr>
        <p:spPr>
          <a:xfrm>
            <a:off x="3351657" y="627404"/>
            <a:ext cx="1158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b="1">
                <a:solidFill>
                  <a:srgbClr val="FF0000"/>
                </a:solidFill>
              </a:rPr>
              <a:t>화재 발생을 초기에 감지하기  어렵다</a:t>
            </a:r>
          </a:p>
        </p:txBody>
      </p:sp>
    </p:spTree>
    <p:extLst>
      <p:ext uri="{BB962C8B-B14F-4D97-AF65-F5344CB8AC3E}">
        <p14:creationId xmlns:p14="http://schemas.microsoft.com/office/powerpoint/2010/main" val="7562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32461" y="4439653"/>
            <a:ext cx="3231248" cy="289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6003E1-D174-856A-E9CF-CE8089051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64547"/>
            <a:ext cx="16992600" cy="75852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3E4A2ED-FE88-FFAE-2AAF-4D8644318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98077"/>
            <a:ext cx="2590800" cy="668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5B67EB-CBB1-FDD8-1FF5-9449DB8D0ECF}"/>
              </a:ext>
            </a:extLst>
          </p:cNvPr>
          <p:cNvSpPr txBox="1"/>
          <p:nvPr/>
        </p:nvSpPr>
        <p:spPr>
          <a:xfrm>
            <a:off x="152400" y="1223419"/>
            <a:ext cx="1813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00" b="1">
                <a:solidFill>
                  <a:srgbClr val="FF0000"/>
                </a:solidFill>
              </a:rPr>
              <a:t>감시장비</a:t>
            </a:r>
            <a:r>
              <a:rPr lang="ko-KR" altLang="en-US" sz="3100" b="1"/>
              <a:t>에 딥러닝 기술을 적용해 화재 발생 시 신속하고 정확한 화재 감지와 </a:t>
            </a:r>
            <a:r>
              <a:rPr lang="ko-KR" altLang="en-US" sz="3100" b="1">
                <a:solidFill>
                  <a:srgbClr val="FF0000"/>
                </a:solidFill>
              </a:rPr>
              <a:t>대응시스템</a:t>
            </a:r>
            <a:r>
              <a:rPr lang="ko-KR" altLang="en-US" sz="3100" b="1"/>
              <a:t>을 구축하자</a:t>
            </a:r>
          </a:p>
        </p:txBody>
      </p:sp>
    </p:spTree>
    <p:extLst>
      <p:ext uri="{BB962C8B-B14F-4D97-AF65-F5344CB8AC3E}">
        <p14:creationId xmlns:p14="http://schemas.microsoft.com/office/powerpoint/2010/main" val="86256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4455" y="2308438"/>
            <a:ext cx="9347200" cy="2537526"/>
            <a:chOff x="1820967" y="4526010"/>
            <a:chExt cx="9741031" cy="2157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967" y="4526010"/>
              <a:ext cx="9741031" cy="2157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00" y="5683398"/>
            <a:ext cx="9541710" cy="3498700"/>
            <a:chOff x="1869256" y="7050685"/>
            <a:chExt cx="9741031" cy="23073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256" y="7050685"/>
              <a:ext cx="9741031" cy="23073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8985" y="474637"/>
            <a:ext cx="8637371" cy="1313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95CBBF-00B5-E259-9DD6-392207B00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0835"/>
            <a:ext cx="3932890" cy="1278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8B0084-E187-2DE5-BCAD-EC7A42DC0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291" y="1409700"/>
            <a:ext cx="7058349" cy="3482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27D96B-5AF0-FF13-243C-32C478BCA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291" y="5525342"/>
            <a:ext cx="7543800" cy="389626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FF58D8-DFE0-8EF2-CB68-83941BF65915}"/>
              </a:ext>
            </a:extLst>
          </p:cNvPr>
          <p:cNvCxnSpPr/>
          <p:nvPr/>
        </p:nvCxnSpPr>
        <p:spPr>
          <a:xfrm flipH="1" flipV="1">
            <a:off x="4658985" y="6972300"/>
            <a:ext cx="141615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A10BCA-7D1A-BC88-E35D-E6A84AA57D72}"/>
              </a:ext>
            </a:extLst>
          </p:cNvPr>
          <p:cNvCxnSpPr/>
          <p:nvPr/>
        </p:nvCxnSpPr>
        <p:spPr>
          <a:xfrm>
            <a:off x="304800" y="5142857"/>
            <a:ext cx="17678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4BA76B-4EA6-AFCA-D4FF-14F406745A9A}"/>
              </a:ext>
            </a:extLst>
          </p:cNvPr>
          <p:cNvSpPr txBox="1"/>
          <p:nvPr/>
        </p:nvSpPr>
        <p:spPr>
          <a:xfrm>
            <a:off x="554455" y="2075986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화재 감지부</a:t>
            </a:r>
          </a:p>
        </p:txBody>
      </p:sp>
    </p:spTree>
    <p:extLst>
      <p:ext uri="{BB962C8B-B14F-4D97-AF65-F5344CB8AC3E}">
        <p14:creationId xmlns:p14="http://schemas.microsoft.com/office/powerpoint/2010/main" val="251278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4456" y="2308438"/>
            <a:ext cx="8310146" cy="2537526"/>
            <a:chOff x="1820967" y="4526010"/>
            <a:chExt cx="9741031" cy="2157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967" y="4526010"/>
              <a:ext cx="9741031" cy="2157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00" y="5683398"/>
            <a:ext cx="8407401" cy="2876433"/>
            <a:chOff x="1869256" y="7050685"/>
            <a:chExt cx="9741031" cy="23073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256" y="7050685"/>
              <a:ext cx="9741031" cy="23073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995CBBF-00B5-E259-9DD6-392207B0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0835"/>
            <a:ext cx="3932890" cy="127833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5FF58D8-DFE0-8EF2-CB68-83941BF65915}"/>
              </a:ext>
            </a:extLst>
          </p:cNvPr>
          <p:cNvCxnSpPr/>
          <p:nvPr/>
        </p:nvCxnSpPr>
        <p:spPr>
          <a:xfrm flipH="1" flipV="1">
            <a:off x="4658985" y="6972300"/>
            <a:ext cx="141615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88EB16-3624-86FF-4C1C-6A7C7BD5951F}"/>
              </a:ext>
            </a:extLst>
          </p:cNvPr>
          <p:cNvSpPr txBox="1"/>
          <p:nvPr/>
        </p:nvSpPr>
        <p:spPr>
          <a:xfrm>
            <a:off x="6400800" y="5715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공통점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E42286E-B1EC-F070-35AB-B48DC3E46A1B}"/>
              </a:ext>
            </a:extLst>
          </p:cNvPr>
          <p:cNvSpPr/>
          <p:nvPr/>
        </p:nvSpPr>
        <p:spPr>
          <a:xfrm>
            <a:off x="9142857" y="4495157"/>
            <a:ext cx="991743" cy="1295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E0161B-32E6-B466-BD20-A3F2B7F125D7}"/>
              </a:ext>
            </a:extLst>
          </p:cNvPr>
          <p:cNvSpPr/>
          <p:nvPr/>
        </p:nvSpPr>
        <p:spPr>
          <a:xfrm>
            <a:off x="10439400" y="2933700"/>
            <a:ext cx="6781800" cy="4572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54445-5D75-C1C3-5C05-3239F7A829E5}"/>
              </a:ext>
            </a:extLst>
          </p:cNvPr>
          <p:cNvSpPr txBox="1"/>
          <p:nvPr/>
        </p:nvSpPr>
        <p:spPr>
          <a:xfrm>
            <a:off x="10820400" y="3390900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딥러닝 기반의 화재 감시 시스템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불꽃 혹은 연기를 감지</a:t>
            </a: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불꽃</a:t>
            </a:r>
            <a:r>
              <a:rPr lang="en-US" altLang="ko-KR" sz="320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>
                <a:latin typeface="HY견고딕" panose="02030600000101010101" pitchFamily="18" charset="-127"/>
                <a:ea typeface="HY견고딕" panose="02030600000101010101" pitchFamily="18" charset="-127"/>
              </a:rPr>
              <a:t>연기 감지 판단 시 통신부를 통해 화재 알림 전송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5F3B5-FC11-CB35-6C0B-C983F166224A}"/>
              </a:ext>
            </a:extLst>
          </p:cNvPr>
          <p:cNvSpPr txBox="1"/>
          <p:nvPr/>
        </p:nvSpPr>
        <p:spPr>
          <a:xfrm>
            <a:off x="554455" y="2075986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화재 감지부</a:t>
            </a:r>
          </a:p>
        </p:txBody>
      </p:sp>
    </p:spTree>
    <p:extLst>
      <p:ext uri="{BB962C8B-B14F-4D97-AF65-F5344CB8AC3E}">
        <p14:creationId xmlns:p14="http://schemas.microsoft.com/office/powerpoint/2010/main" val="426236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Pages>38</Pages>
  <Words>1192</Words>
  <Characters>0</Characters>
  <Application>Microsoft Office PowerPoint</Application>
  <DocSecurity>0</DocSecurity>
  <PresentationFormat>사용자 지정</PresentationFormat>
  <Lines>0</Lines>
  <Paragraphs>247</Paragraphs>
  <Slides>39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HY견고딕</vt:lpstr>
      <vt:lpstr>HY중고딕</vt:lpstr>
      <vt:lpstr>HY헤드라인M</vt:lpstr>
      <vt:lpstr>LG Smart UI Bold</vt:lpstr>
      <vt:lpstr>맑은 고딕</vt:lpstr>
      <vt:lpstr>함초롬바탕</vt:lpstr>
      <vt:lpstr>함초롱바탕</vt:lpstr>
      <vt:lpstr>Aptos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김건휘</cp:lastModifiedBy>
  <cp:revision>9</cp:revision>
  <dcterms:modified xsi:type="dcterms:W3CDTF">2024-09-26T11:45:05Z</dcterms:modified>
  <cp:version>10.105.228.52576</cp:version>
</cp:coreProperties>
</file>